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570" r:id="rId3"/>
    <p:sldId id="498" r:id="rId4"/>
    <p:sldId id="550" r:id="rId5"/>
    <p:sldId id="534" r:id="rId6"/>
    <p:sldId id="560" r:id="rId7"/>
    <p:sldId id="556" r:id="rId8"/>
    <p:sldId id="532" r:id="rId9"/>
    <p:sldId id="558" r:id="rId10"/>
    <p:sldId id="499" r:id="rId11"/>
    <p:sldId id="500" r:id="rId12"/>
    <p:sldId id="501" r:id="rId13"/>
    <p:sldId id="430" r:id="rId14"/>
    <p:sldId id="483" r:id="rId15"/>
    <p:sldId id="502" r:id="rId16"/>
    <p:sldId id="573" r:id="rId17"/>
    <p:sldId id="574" r:id="rId18"/>
    <p:sldId id="575" r:id="rId19"/>
    <p:sldId id="576" r:id="rId20"/>
    <p:sldId id="577" r:id="rId21"/>
    <p:sldId id="510" r:id="rId22"/>
    <p:sldId id="503" r:id="rId23"/>
    <p:sldId id="504" r:id="rId24"/>
    <p:sldId id="506" r:id="rId25"/>
    <p:sldId id="512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80" r:id="rId37"/>
    <p:sldId id="528" r:id="rId38"/>
    <p:sldId id="541" r:id="rId39"/>
    <p:sldId id="546" r:id="rId40"/>
    <p:sldId id="527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500" initials="3" lastIdx="0" clrIdx="0">
    <p:extLst>
      <p:ext uri="{19B8F6BF-5375-455C-9EA6-DF929625EA0E}">
        <p15:presenceInfo xmlns:p15="http://schemas.microsoft.com/office/powerpoint/2012/main" userId="350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A8232"/>
    <a:srgbClr val="00CC5C"/>
    <a:srgbClr val="00C45D"/>
    <a:srgbClr val="00DE64"/>
    <a:srgbClr val="F4686F"/>
    <a:srgbClr val="F57B81"/>
    <a:srgbClr val="6CF499"/>
    <a:srgbClr val="245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0" autoAdjust="0"/>
    <p:restoredTop sz="91329" autoAdjust="0"/>
  </p:normalViewPr>
  <p:slideViewPr>
    <p:cSldViewPr snapToGrid="0" snapToObjects="1">
      <p:cViewPr varScale="1">
        <p:scale>
          <a:sx n="75" d="100"/>
          <a:sy n="75" d="100"/>
        </p:scale>
        <p:origin x="1692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3202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6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03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937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669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89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3619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70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8907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72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811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94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155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477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71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334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782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61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0474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670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77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37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6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59613" y="9181564"/>
            <a:ext cx="320601" cy="318036"/>
          </a:xfrm>
        </p:spPr>
        <p:txBody>
          <a:bodyPr/>
          <a:lstStyle/>
          <a:p>
            <a:fld id="{1C133320-4B9A-44BF-8667-4C91D1CF9A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00480" y="2059093"/>
            <a:ext cx="11054080" cy="6502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79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0" r:id="rId3"/>
    <p:sldLayoutId id="2147483662" r:id="rId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424242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4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0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2.png"/><Relationship Id="rId3" Type="http://schemas.openxmlformats.org/officeDocument/2006/relationships/image" Target="../media/image34.sv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33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36.svg"/><Relationship Id="rId5" Type="http://schemas.openxmlformats.org/officeDocument/2006/relationships/image" Target="../media/image76.png"/><Relationship Id="rId15" Type="http://schemas.openxmlformats.org/officeDocument/2006/relationships/image" Target="../media/image38.svg"/><Relationship Id="rId10" Type="http://schemas.openxmlformats.org/officeDocument/2006/relationships/image" Target="../media/image35.png"/><Relationship Id="rId4" Type="http://schemas.openxmlformats.org/officeDocument/2006/relationships/image" Target="../media/image75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8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0D7C46-17D1-48AB-B0F6-B7D7D28C9E14}"/>
              </a:ext>
            </a:extLst>
          </p:cNvPr>
          <p:cNvSpPr/>
          <p:nvPr/>
        </p:nvSpPr>
        <p:spPr>
          <a:xfrm>
            <a:off x="1411705" y="1841505"/>
            <a:ext cx="10250906" cy="1904987"/>
          </a:xfrm>
          <a:prstGeom prst="roundRect">
            <a:avLst/>
          </a:prstGeom>
          <a:solidFill>
            <a:schemeClr val="bg1"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933A6-B6FB-40D5-A036-62D31EDB2B79}"/>
              </a:ext>
            </a:extLst>
          </p:cNvPr>
          <p:cNvSpPr/>
          <p:nvPr/>
        </p:nvSpPr>
        <p:spPr>
          <a:xfrm>
            <a:off x="4186989" y="4459705"/>
            <a:ext cx="4555958" cy="4555957"/>
          </a:xfrm>
          <a:prstGeom prst="roundRect">
            <a:avLst/>
          </a:prstGeom>
          <a:solidFill>
            <a:schemeClr val="bg1"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A Constant-Factor Approximation Algorithm for the Asymmetric Traveling Salesman Problem"/>
          <p:cNvSpPr txBox="1">
            <a:spLocks noGrp="1"/>
          </p:cNvSpPr>
          <p:nvPr>
            <p:ph type="title" idx="4294967295"/>
          </p:nvPr>
        </p:nvSpPr>
        <p:spPr>
          <a:xfrm>
            <a:off x="571500" y="1298404"/>
            <a:ext cx="11861800" cy="3175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l-PL" sz="5000" dirty="0"/>
              <a:t>New Graph Algorithms</a:t>
            </a:r>
            <a:br>
              <a:rPr lang="pl-PL" sz="5000" dirty="0"/>
            </a:br>
            <a:r>
              <a:rPr lang="pl-PL" sz="5000" dirty="0"/>
              <a:t>via Polyhedral Techniques</a:t>
            </a:r>
            <a:endParaRPr sz="5000" dirty="0"/>
          </a:p>
        </p:txBody>
      </p:sp>
      <p:sp>
        <p:nvSpPr>
          <p:cNvPr id="135" name="Ola Svensson, Jakub Tarnawski, and Laszlo A. Vegh"/>
          <p:cNvSpPr txBox="1">
            <a:spLocks noGrp="1"/>
          </p:cNvSpPr>
          <p:nvPr>
            <p:ph type="body" sz="quarter" idx="4294967295"/>
          </p:nvPr>
        </p:nvSpPr>
        <p:spPr>
          <a:xfrm>
            <a:off x="571500" y="6172200"/>
            <a:ext cx="11861800" cy="317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l-PL" dirty="0">
                <a:solidFill>
                  <a:schemeClr val="tx1"/>
                </a:solidFill>
              </a:rPr>
              <a:t>Jakub Tarnawski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l-PL" dirty="0">
                <a:solidFill>
                  <a:schemeClr val="tx1"/>
                </a:solidFill>
              </a:rPr>
              <a:t>Microsoft Research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pl-PL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pl-PL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600">
                <a:solidFill>
                  <a:schemeClr val="accent6">
                    <a:hueOff val="-10521704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l-PL" dirty="0">
                <a:solidFill>
                  <a:schemeClr val="tx1"/>
                </a:solidFill>
              </a:rPr>
              <a:t>14.09.2020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8</a:t>
            </a:r>
            <a:r>
              <a:rPr lang="pl-PL" baseline="30000" dirty="0">
                <a:solidFill>
                  <a:schemeClr val="tx1"/>
                </a:solidFill>
              </a:rPr>
              <a:t>th</a:t>
            </a:r>
            <a:r>
              <a:rPr lang="pl-PL" dirty="0">
                <a:solidFill>
                  <a:schemeClr val="tx1"/>
                </a:solidFill>
              </a:rPr>
              <a:t> Polish Combinatorial Conference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A4DF705-F403-45B4-87F6-1B6E2859DB6E}"/>
              </a:ext>
            </a:extLst>
          </p:cNvPr>
          <p:cNvSpPr/>
          <p:nvPr/>
        </p:nvSpPr>
        <p:spPr>
          <a:xfrm>
            <a:off x="1139825" y="3149808"/>
            <a:ext cx="10725150" cy="3453984"/>
          </a:xfrm>
          <a:prstGeom prst="ellipse">
            <a:avLst/>
          </a:prstGeom>
          <a:solidFill>
            <a:schemeClr val="accent1">
              <a:satOff val="12166"/>
              <a:lumOff val="-13042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What is the approximability of Asymmetric TSP?</a:t>
            </a:r>
          </a:p>
        </p:txBody>
      </p:sp>
    </p:spTree>
    <p:extLst>
      <p:ext uri="{BB962C8B-B14F-4D97-AF65-F5344CB8AC3E}">
        <p14:creationId xmlns:p14="http://schemas.microsoft.com/office/powerpoint/2010/main" val="23304886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277230" y="0"/>
            <a:ext cx="0" cy="98983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 Placeholder 3"/>
          <p:cNvSpPr txBox="1">
            <a:spLocks/>
          </p:cNvSpPr>
          <p:nvPr/>
        </p:nvSpPr>
        <p:spPr>
          <a:xfrm>
            <a:off x="568553" y="321653"/>
            <a:ext cx="5746045" cy="724857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Prior work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6220" y="1041420"/>
                <a:ext cx="5783220" cy="3488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-approximation via repeated cycle covers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[Frieze, Galbiati, Maffioli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’82]</a:t>
                </a:r>
              </a:p>
              <a:p>
                <a:pPr algn="l"/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0.99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-approximation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[Bl</a:t>
                </a:r>
                <a:r>
                  <a:rPr lang="sv-S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äser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’03]</a:t>
                </a:r>
              </a:p>
              <a:p>
                <a:pPr algn="l"/>
                <a:endParaRPr lang="en-US" sz="20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0.84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-approximation </a:t>
                </a:r>
                <a:b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[Kaplan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 al.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’05]</a:t>
                </a:r>
              </a:p>
              <a:p>
                <a:pPr algn="l"/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0.67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-approximation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Feige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, Singh</a:t>
                </a:r>
                <a:r>
                  <a:rPr lang="pl-PL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’07]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" y="1041420"/>
                <a:ext cx="5783220" cy="3488134"/>
              </a:xfrm>
              <a:prstGeom prst="rect">
                <a:avLst/>
              </a:prstGeom>
              <a:blipFill>
                <a:blip r:embed="rId3"/>
                <a:stretch>
                  <a:fillRect l="-1791" t="-175" b="-26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496" y="4430292"/>
                <a:ext cx="6615659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-approximation</a:t>
                </a:r>
                <a:br>
                  <a:rPr lang="pl-PL" sz="2000" dirty="0"/>
                </a:b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[Asadpour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 al.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’10]</a:t>
                </a:r>
                <a:r>
                  <a:rPr lang="en-US" sz="2000" dirty="0"/>
                  <a:t>   </a:t>
                </a:r>
              </a:p>
              <a:p>
                <a:pPr algn="l"/>
                <a:r>
                  <a:rPr lang="en-US" sz="2000" dirty="0">
                    <a:solidFill>
                      <a:schemeClr val="bg1"/>
                    </a:solidFill>
                  </a:rPr>
                  <a:t>i’11]</a:t>
                </a:r>
                <a:endParaRPr lang="en-US" sz="2000" dirty="0"/>
              </a:p>
              <a:p>
                <a:pPr algn="l"/>
                <a:endParaRPr lang="en-US" sz="2000" dirty="0"/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6" y="4430292"/>
                <a:ext cx="6615659" cy="1949252"/>
              </a:xfrm>
              <a:prstGeom prst="rect">
                <a:avLst/>
              </a:prstGeom>
              <a:blipFill>
                <a:blip r:embed="rId4"/>
                <a:stretch>
                  <a:fillRect l="-16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5"/>
          <p:cNvSpPr txBox="1">
            <a:spLocks/>
          </p:cNvSpPr>
          <p:nvPr/>
        </p:nvSpPr>
        <p:spPr>
          <a:xfrm>
            <a:off x="568553" y="7781836"/>
            <a:ext cx="6127609" cy="9098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220" y="8429730"/>
                <a:ext cx="6605946" cy="175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:r>
                  <a:rPr lang="en-US" sz="2000" dirty="0"/>
                  <a:t>NP-hard to approximate within </a:t>
                </a:r>
                <a14:m>
                  <m:oMath xmlns:m="http://schemas.openxmlformats.org/officeDocument/2006/math">
                    <m:r>
                      <a:rPr lang="pl-PL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1+ </m:t>
                    </m:r>
                    <m:f>
                      <m:fPr>
                        <m:ctrlP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74</m:t>
                        </m:r>
                      </m:den>
                    </m:f>
                  </m:oMath>
                </a14:m>
                <a:br>
                  <a:rPr lang="en-US" sz="2000" dirty="0">
                    <a:solidFill>
                      <a:prstClr val="black"/>
                    </a:solidFill>
                  </a:rPr>
                </a:br>
                <a:r>
                  <a:rPr lang="en-US" sz="19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[Karpinski, Lampis, </a:t>
                </a:r>
                <a:r>
                  <a:rPr lang="en-US" sz="191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Schmied</a:t>
                </a:r>
                <a:r>
                  <a:rPr lang="pl-PL" sz="19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91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’13]</a:t>
                </a:r>
                <a:endParaRPr lang="en-US" sz="1910" dirty="0"/>
              </a:p>
              <a:p>
                <a:pPr algn="l">
                  <a:spcBef>
                    <a:spcPts val="2400"/>
                  </a:spcBef>
                </a:pP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0" y="8429730"/>
                <a:ext cx="6605946" cy="1754904"/>
              </a:xfrm>
              <a:prstGeom prst="rect">
                <a:avLst/>
              </a:prstGeom>
              <a:blipFill>
                <a:blip r:embed="rId5"/>
                <a:stretch>
                  <a:fillRect l="-15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5"/>
          <p:cNvSpPr txBox="1">
            <a:spLocks/>
          </p:cNvSpPr>
          <p:nvPr/>
        </p:nvSpPr>
        <p:spPr>
          <a:xfrm>
            <a:off x="6586088" y="336238"/>
            <a:ext cx="6127609" cy="9098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Helvetica Neue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hangingPunct="1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Local-Connectivity ATSP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90339" y="1046510"/>
                <a:ext cx="5472891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l">
                  <a:spcBef>
                    <a:spcPts val="2400"/>
                  </a:spcBef>
                </a:pPr>
                <a:r>
                  <a:rPr lang="en-US" sz="2000" dirty="0"/>
                  <a:t>- Defined new, easier problem</a:t>
                </a:r>
                <a:br>
                  <a:rPr lang="en-US" sz="2000" dirty="0"/>
                </a:br>
                <a:r>
                  <a:rPr lang="en-US" sz="2000" dirty="0"/>
                  <a:t>- Reduced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(1)</m:t>
                    </m:r>
                  </m:oMath>
                </a14:m>
                <a:r>
                  <a:rPr lang="en-US" sz="2000" dirty="0"/>
                  <a:t>-approximation of ATSP to it</a:t>
                </a:r>
                <a:br>
                  <a:rPr lang="en-US" sz="2000" dirty="0"/>
                </a:br>
                <a:r>
                  <a:rPr lang="en-US" sz="2000" dirty="0"/>
                  <a:t>- Solved it for unweighted graphs </a:t>
                </a:r>
                <a:r>
                  <a:rPr lang="en-US" sz="1800" dirty="0"/>
                  <a:t>(easy part)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[Svensson</a:t>
                </a:r>
                <a:r>
                  <a:rPr lang="pl-PL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’15]</a:t>
                </a:r>
                <a:br>
                  <a:rPr lang="pl-PL" sz="2000" dirty="0"/>
                </a:b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39" y="1046510"/>
                <a:ext cx="5472891" cy="1949252"/>
              </a:xfrm>
              <a:prstGeom prst="rect">
                <a:avLst/>
              </a:prstGeom>
              <a:blipFill>
                <a:blip r:embed="rId6"/>
                <a:stretch>
                  <a:fillRect l="-18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D407FF-BC7D-499E-95F4-9E05DFE72159}"/>
              </a:ext>
            </a:extLst>
          </p:cNvPr>
          <p:cNvCxnSpPr>
            <a:cxnSpLocks/>
          </p:cNvCxnSpPr>
          <p:nvPr/>
        </p:nvCxnSpPr>
        <p:spPr>
          <a:xfrm>
            <a:off x="0" y="7369285"/>
            <a:ext cx="6277230" cy="0"/>
          </a:xfrm>
          <a:prstGeom prst="line">
            <a:avLst/>
          </a:prstGeom>
          <a:noFill/>
          <a:ln w="254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A9D3628-48D5-44F5-A9A8-558D66A1702F}"/>
              </a:ext>
            </a:extLst>
          </p:cNvPr>
          <p:cNvSpPr/>
          <p:nvPr/>
        </p:nvSpPr>
        <p:spPr>
          <a:xfrm>
            <a:off x="9604480" y="4529554"/>
            <a:ext cx="2978546" cy="8412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978628-ED15-445B-A053-1A3001F101E6}"/>
              </a:ext>
            </a:extLst>
          </p:cNvPr>
          <p:cNvSpPr/>
          <p:nvPr/>
        </p:nvSpPr>
        <p:spPr>
          <a:xfrm>
            <a:off x="9604480" y="6822629"/>
            <a:ext cx="2978546" cy="8412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8F62C7-80C0-4615-BB53-1DDD57001D26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11093753" y="5370810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E205F51-AF8C-4274-859D-55C7E0F79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80" y="7929536"/>
            <a:ext cx="783974" cy="6785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E3C2A69-5E6B-4594-A36E-0C5FCBED5222}"/>
              </a:ext>
            </a:extLst>
          </p:cNvPr>
          <p:cNvSpPr txBox="1"/>
          <p:nvPr/>
        </p:nvSpPr>
        <p:spPr>
          <a:xfrm>
            <a:off x="10388454" y="8083423"/>
            <a:ext cx="29658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2000" dirty="0"/>
              <a:t>doable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0429D7-984D-455F-B769-4C2B782ECD3C}"/>
              </a:ext>
            </a:extLst>
          </p:cNvPr>
          <p:cNvSpPr/>
          <p:nvPr/>
        </p:nvSpPr>
        <p:spPr>
          <a:xfrm>
            <a:off x="6458693" y="4529554"/>
            <a:ext cx="2978546" cy="841256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unweighted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54BCF2-321D-494C-8F88-3ADD39D3C36D}"/>
              </a:ext>
            </a:extLst>
          </p:cNvPr>
          <p:cNvSpPr/>
          <p:nvPr/>
        </p:nvSpPr>
        <p:spPr>
          <a:xfrm>
            <a:off x="6458693" y="6822629"/>
            <a:ext cx="2978546" cy="8412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unweighted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0C9200-4CC1-4E57-8BEF-02B99DA3A5E8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>
            <a:off x="7947966" y="5370810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DE13695-1237-4981-9635-3EA1F5010B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93" y="7929536"/>
            <a:ext cx="783974" cy="6785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6F0A49-D6C7-4340-ABEB-84ED26532022}"/>
              </a:ext>
            </a:extLst>
          </p:cNvPr>
          <p:cNvSpPr txBox="1"/>
          <p:nvPr/>
        </p:nvSpPr>
        <p:spPr>
          <a:xfrm>
            <a:off x="7242667" y="8083423"/>
            <a:ext cx="11144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pl-PL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  <a:t>easy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F73736-A4DC-4DF9-A0A7-B5C4AB0787BF}"/>
              </a:ext>
            </a:extLst>
          </p:cNvPr>
          <p:cNvSpPr txBox="1"/>
          <p:nvPr/>
        </p:nvSpPr>
        <p:spPr>
          <a:xfrm>
            <a:off x="8142097" y="5799380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B054CD2-AD20-49A5-9ABE-D2CFBAC950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822" y="5533101"/>
            <a:ext cx="1026882" cy="1026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32F53-8AD1-4380-B13B-802FB319BC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63" y="5566701"/>
            <a:ext cx="2070213" cy="1552487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223233" y="4627562"/>
            <a:ext cx="4533060" cy="4679620"/>
            <a:chOff x="6268279" y="1461056"/>
            <a:chExt cx="4533060" cy="4679620"/>
          </a:xfrm>
        </p:grpSpPr>
        <p:sp>
          <p:nvSpPr>
            <p:cNvPr id="43" name="Oval 42"/>
            <p:cNvSpPr/>
            <p:nvPr/>
          </p:nvSpPr>
          <p:spPr>
            <a:xfrm>
              <a:off x="6268279" y="1461056"/>
              <a:ext cx="2260882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641613" y="5527605"/>
              <a:ext cx="1159726" cy="613071"/>
            </a:xfrm>
            <a:prstGeom prst="ellips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cxnSp>
          <p:nvCxnSpPr>
            <p:cNvPr id="51" name="Straight Connector 50"/>
            <p:cNvCxnSpPr>
              <a:stCxn id="43" idx="6"/>
              <a:endCxn id="44" idx="6"/>
            </p:cNvCxnSpPr>
            <p:nvPr/>
          </p:nvCxnSpPr>
          <p:spPr>
            <a:xfrm>
              <a:off x="8529161" y="1767592"/>
              <a:ext cx="2272178" cy="4066549"/>
            </a:xfrm>
            <a:prstGeom prst="curvedConnector3">
              <a:avLst>
                <a:gd name="adj1" fmla="val 110061"/>
              </a:avLst>
            </a:prstGeom>
            <a:noFill/>
            <a:ln w="25400" cap="flat">
              <a:solidFill>
                <a:schemeClr val="accent1">
                  <a:lumMod val="75000"/>
                  <a:alpha val="50000"/>
                </a:schemeClr>
              </a:solidFill>
              <a:prstDash val="sysDash"/>
              <a:miter lim="800000"/>
              <a:head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2BB017-BA0D-4336-93A2-84362E13B1CC}"/>
              </a:ext>
            </a:extLst>
          </p:cNvPr>
          <p:cNvSpPr txBox="1"/>
          <p:nvPr/>
        </p:nvSpPr>
        <p:spPr>
          <a:xfrm>
            <a:off x="9927081" y="4026136"/>
            <a:ext cx="296580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vensson,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Vegh’16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7920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32" grpId="0"/>
      <p:bldP spid="34" grpId="0" animBg="1"/>
      <p:bldP spid="35" grpId="0" animBg="1"/>
      <p:bldP spid="38" grpId="0"/>
      <p:bldP spid="3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85" y="7562159"/>
            <a:ext cx="2953309" cy="2191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85" y="5017711"/>
            <a:ext cx="2965366" cy="18340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843" y="6616783"/>
            <a:ext cx="4151004" cy="3112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200" y="555299"/>
            <a:ext cx="12458700" cy="1656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8000" tIns="72000" rIns="288000" bIns="288000" numCol="1" spcCol="38100" rtlCol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Theorem </a:t>
            </a:r>
            <a:r>
              <a:rPr lang="en-US" sz="3200" b="1" dirty="0">
                <a:solidFill>
                  <a:srgbClr val="FFFFFF"/>
                </a:solidFill>
              </a:rPr>
              <a:t>[</a:t>
            </a:r>
            <a:r>
              <a:rPr lang="en-US" sz="3200" dirty="0"/>
              <a:t>Svensson, </a:t>
            </a:r>
            <a:r>
              <a:rPr lang="en-US" sz="3200" b="1" dirty="0"/>
              <a:t>T.</a:t>
            </a:r>
            <a:r>
              <a:rPr lang="en-US" sz="3200" dirty="0"/>
              <a:t>, V</a:t>
            </a:r>
            <a:r>
              <a:rPr lang="fr-CH" sz="3200" dirty="0">
                <a:sym typeface="Helvetica Neue"/>
              </a:rPr>
              <a:t>é</a:t>
            </a:r>
            <a:r>
              <a:rPr lang="en-US" sz="3200" dirty="0" err="1"/>
              <a:t>gh</a:t>
            </a:r>
            <a:r>
              <a:rPr lang="pl-PL" sz="3200" dirty="0"/>
              <a:t>       STOC 2018 Best Paper Award</a:t>
            </a:r>
            <a:r>
              <a:rPr lang="en-US" sz="3200" dirty="0"/>
              <a:t>]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  <a:p>
            <a:pPr algn="l">
              <a:spcBef>
                <a:spcPts val="1200"/>
              </a:spcBef>
            </a:pP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There is a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constant-factor 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approximation algorithm</a:t>
            </a: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 for ATSP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453" y="3446282"/>
            <a:ext cx="2978546" cy="8412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453" y="5739357"/>
            <a:ext cx="2978546" cy="8412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2-edge-weights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</a:p>
        </p:txBody>
      </p:sp>
      <p:cxnSp>
        <p:nvCxnSpPr>
          <p:cNvPr id="5" name="Straight Arrow Connector 4"/>
          <p:cNvCxnSpPr>
            <a:stCxn id="6" idx="2"/>
            <a:endCxn id="11" idx="0"/>
          </p:cNvCxnSpPr>
          <p:nvPr/>
        </p:nvCxnSpPr>
        <p:spPr>
          <a:xfrm>
            <a:off x="1969726" y="4287538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3913185" y="3450146"/>
            <a:ext cx="2978546" cy="841256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13185" y="5743221"/>
            <a:ext cx="2978546" cy="841256"/>
          </a:xfrm>
          <a:prstGeom prst="rect">
            <a:avLst/>
          </a:prstGeom>
          <a:solidFill>
            <a:srgbClr val="56808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Local-Connectivity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ATSP</a:t>
            </a: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5402458" y="4291402"/>
            <a:ext cx="0" cy="1451819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/>
          <p:cNvSpPr/>
          <p:nvPr/>
        </p:nvSpPr>
        <p:spPr>
          <a:xfrm>
            <a:off x="7550223" y="3450146"/>
            <a:ext cx="2978546" cy="841256"/>
          </a:xfrm>
          <a:prstGeom prst="rect">
            <a:avLst/>
          </a:prstGeom>
          <a:solidFill>
            <a:srgbClr val="325E6A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cxnSp>
        <p:nvCxnSpPr>
          <p:cNvPr id="31" name="Straight Arrow Connector 30"/>
          <p:cNvCxnSpPr>
            <a:stCxn id="17" idx="3"/>
            <a:endCxn id="30" idx="1"/>
          </p:cNvCxnSpPr>
          <p:nvPr/>
        </p:nvCxnSpPr>
        <p:spPr>
          <a:xfrm>
            <a:off x="6891731" y="3870774"/>
            <a:ext cx="658492" cy="0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7550223" y="5775527"/>
            <a:ext cx="2978546" cy="841256"/>
          </a:xfrm>
          <a:prstGeom prst="rect">
            <a:avLst/>
          </a:prstGeom>
          <a:solidFill>
            <a:srgbClr val="437F8F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err="1">
                <a:solidFill>
                  <a:srgbClr val="FFFFFF"/>
                </a:solidFill>
              </a:rPr>
              <a:t>more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s</a:t>
            </a: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tructured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cxnSp>
        <p:nvCxnSpPr>
          <p:cNvPr id="35" name="Straight Arrow Connector 34"/>
          <p:cNvCxnSpPr>
            <a:stCxn id="30" idx="2"/>
            <a:endCxn id="34" idx="0"/>
          </p:cNvCxnSpPr>
          <p:nvPr/>
        </p:nvCxnSpPr>
        <p:spPr>
          <a:xfrm>
            <a:off x="9039496" y="4291402"/>
            <a:ext cx="0" cy="1484125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/>
          <p:cNvSpPr/>
          <p:nvPr/>
        </p:nvSpPr>
        <p:spPr>
          <a:xfrm>
            <a:off x="7550223" y="7979567"/>
            <a:ext cx="2978546" cy="841256"/>
          </a:xfrm>
          <a:prstGeom prst="rect">
            <a:avLst/>
          </a:prstGeom>
          <a:solidFill>
            <a:srgbClr val="589DB0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err="1">
                <a:solidFill>
                  <a:srgbClr val="FFFFFF"/>
                </a:solidFill>
              </a:rPr>
              <a:t>r</a:t>
            </a: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eally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ATSP</a:t>
            </a:r>
          </a:p>
        </p:txBody>
      </p:sp>
      <p:cxnSp>
        <p:nvCxnSpPr>
          <p:cNvPr id="39" name="Straight Arrow Connector 38"/>
          <p:cNvCxnSpPr>
            <a:stCxn id="34" idx="2"/>
            <a:endCxn id="38" idx="0"/>
          </p:cNvCxnSpPr>
          <p:nvPr/>
        </p:nvCxnSpPr>
        <p:spPr>
          <a:xfrm>
            <a:off x="9039496" y="6616783"/>
            <a:ext cx="0" cy="1362784"/>
          </a:xfrm>
          <a:prstGeom prst="straightConnector1">
            <a:avLst/>
          </a:prstGeom>
          <a:noFill/>
          <a:ln w="1016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3" y="6846264"/>
            <a:ext cx="783974" cy="6785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64427" y="6861652"/>
            <a:ext cx="2965808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  <a:t>Solve</a:t>
            </a:r>
            <a:br>
              <a:rPr kumimoji="0" lang="en-U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vensson,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Vegh’16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5580" y="4695277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68311" y="4699140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93448" y="7979567"/>
            <a:ext cx="2978546" cy="841256"/>
          </a:xfrm>
          <a:prstGeom prst="rect">
            <a:avLst/>
          </a:prstGeom>
          <a:solidFill>
            <a:srgbClr val="84B8C6"/>
          </a:solidFill>
          <a:ln>
            <a:solidFill>
              <a:srgbClr val="1F3A4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l-PL" sz="2400" dirty="0" err="1">
                <a:solidFill>
                  <a:schemeClr val="tx1"/>
                </a:solidFill>
              </a:rPr>
              <a:t>r</a:t>
            </a: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eally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2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structured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lang="en-US" sz="1800" dirty="0">
                <a:solidFill>
                  <a:schemeClr val="tx1"/>
                </a:solidFill>
              </a:rPr>
              <a:t>Local-Connectivity</a:t>
            </a:r>
            <a:r>
              <a:rPr lang="en-US" sz="2400" dirty="0">
                <a:solidFill>
                  <a:schemeClr val="tx1"/>
                </a:solidFill>
              </a:rPr>
              <a:t> ATSP</a:t>
            </a:r>
          </a:p>
        </p:txBody>
      </p:sp>
      <p:cxnSp>
        <p:nvCxnSpPr>
          <p:cNvPr id="51" name="Straight Arrow Connector 50"/>
          <p:cNvCxnSpPr>
            <a:stCxn id="38" idx="1"/>
            <a:endCxn id="46" idx="3"/>
          </p:cNvCxnSpPr>
          <p:nvPr/>
        </p:nvCxnSpPr>
        <p:spPr>
          <a:xfrm flipH="1">
            <a:off x="5671994" y="8400195"/>
            <a:ext cx="1878229" cy="0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9" y="8920184"/>
            <a:ext cx="783974" cy="67852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695303" y="9036266"/>
            <a:ext cx="29658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Helvetica Neue Light"/>
              </a:rPr>
              <a:t>Solve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3046" y="8445096"/>
            <a:ext cx="15961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vensson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’15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8" y="1701676"/>
            <a:ext cx="2417891" cy="1691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7" y="1567820"/>
            <a:ext cx="2579316" cy="1842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48" y="5527369"/>
            <a:ext cx="2770405" cy="23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4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8" grpId="1" animBg="1"/>
      <p:bldP spid="30" grpId="0" animBg="1"/>
      <p:bldP spid="34" grpId="0" animBg="1"/>
      <p:bldP spid="38" grpId="0" animBg="1"/>
      <p:bldP spid="43" grpId="0"/>
      <p:bldP spid="44" grpId="0"/>
      <p:bldP spid="45" grpId="0"/>
      <p:bldP spid="45" grpId="1"/>
      <p:bldP spid="46" grpId="0" animBg="1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44" y="800617"/>
            <a:ext cx="98204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Two key steps: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139" y="1855760"/>
            <a:ext cx="993314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Get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weight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functions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that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are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not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arbitrary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but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come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from a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laminar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</a:t>
            </a: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baseline="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dirty="0"/>
              <a:t>Use laminar structure to make progress</a:t>
            </a:r>
            <a:br>
              <a:rPr lang="pl-PL" dirty="0"/>
            </a:br>
            <a:r>
              <a:rPr lang="pl-PL" dirty="0"/>
              <a:t>by recursing</a:t>
            </a:r>
            <a:endParaRPr lang="pl-PL" baseline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74405" y="3325998"/>
            <a:ext cx="6378884" cy="2874059"/>
            <a:chOff x="2232712" y="3864617"/>
            <a:chExt cx="6378884" cy="2874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2712" y="3864617"/>
              <a:ext cx="6378884" cy="287049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01011" y="5863225"/>
              <a:ext cx="1978799" cy="875451"/>
              <a:chOff x="10485120" y="1905000"/>
              <a:chExt cx="1978799" cy="87545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0485120" y="1905000"/>
                <a:ext cx="1493520" cy="492468"/>
              </a:xfrm>
              <a:custGeom>
                <a:avLst/>
                <a:gdLst>
                  <a:gd name="connsiteX0" fmla="*/ 1493520 w 1493520"/>
                  <a:gd name="connsiteY0" fmla="*/ 0 h 606210"/>
                  <a:gd name="connsiteX1" fmla="*/ 777240 w 1493520"/>
                  <a:gd name="connsiteY1" fmla="*/ 594360 h 606210"/>
                  <a:gd name="connsiteX2" fmla="*/ 0 w 1493520"/>
                  <a:gd name="connsiteY2" fmla="*/ 411480 h 606210"/>
                  <a:gd name="connsiteX0" fmla="*/ 1493520 w 1493520"/>
                  <a:gd name="connsiteY0" fmla="*/ 0 h 492468"/>
                  <a:gd name="connsiteX1" fmla="*/ 914400 w 1493520"/>
                  <a:gd name="connsiteY1" fmla="*/ 472440 h 492468"/>
                  <a:gd name="connsiteX2" fmla="*/ 0 w 1493520"/>
                  <a:gd name="connsiteY2" fmla="*/ 411480 h 49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3520" h="492468">
                    <a:moveTo>
                      <a:pt x="1493520" y="0"/>
                    </a:moveTo>
                    <a:cubicBezTo>
                      <a:pt x="1259840" y="262890"/>
                      <a:pt x="1163320" y="403860"/>
                      <a:pt x="914400" y="472440"/>
                    </a:cubicBezTo>
                    <a:cubicBezTo>
                      <a:pt x="665480" y="541020"/>
                      <a:pt x="0" y="411480"/>
                      <a:pt x="0" y="41148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743897" y="2370082"/>
                <a:ext cx="17200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weight=2+5+1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738811" y="4061823"/>
              <a:ext cx="3307080" cy="571156"/>
              <a:chOff x="8122920" y="103598"/>
              <a:chExt cx="3307080" cy="57115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122920" y="103598"/>
                <a:ext cx="3307080" cy="521242"/>
              </a:xfrm>
              <a:custGeom>
                <a:avLst/>
                <a:gdLst>
                  <a:gd name="connsiteX0" fmla="*/ 0 w 3368040"/>
                  <a:gd name="connsiteY0" fmla="*/ 430878 h 430878"/>
                  <a:gd name="connsiteX1" fmla="*/ 1691640 w 3368040"/>
                  <a:gd name="connsiteY1" fmla="*/ 4158 h 430878"/>
                  <a:gd name="connsiteX2" fmla="*/ 3368040 w 3368040"/>
                  <a:gd name="connsiteY2" fmla="*/ 202278 h 430878"/>
                  <a:gd name="connsiteX0" fmla="*/ 0 w 3291840"/>
                  <a:gd name="connsiteY0" fmla="*/ 430878 h 430878"/>
                  <a:gd name="connsiteX1" fmla="*/ 1691640 w 3291840"/>
                  <a:gd name="connsiteY1" fmla="*/ 4158 h 430878"/>
                  <a:gd name="connsiteX2" fmla="*/ 3291840 w 3291840"/>
                  <a:gd name="connsiteY2" fmla="*/ 202278 h 430878"/>
                  <a:gd name="connsiteX0" fmla="*/ 0 w 3261360"/>
                  <a:gd name="connsiteY0" fmla="*/ 446616 h 446616"/>
                  <a:gd name="connsiteX1" fmla="*/ 1661160 w 3261360"/>
                  <a:gd name="connsiteY1" fmla="*/ 4656 h 446616"/>
                  <a:gd name="connsiteX2" fmla="*/ 3261360 w 3261360"/>
                  <a:gd name="connsiteY2" fmla="*/ 202776 h 446616"/>
                  <a:gd name="connsiteX0" fmla="*/ 0 w 3307080"/>
                  <a:gd name="connsiteY0" fmla="*/ 445891 h 445891"/>
                  <a:gd name="connsiteX1" fmla="*/ 1661160 w 3307080"/>
                  <a:gd name="connsiteY1" fmla="*/ 3931 h 445891"/>
                  <a:gd name="connsiteX2" fmla="*/ 3307080 w 3307080"/>
                  <a:gd name="connsiteY2" fmla="*/ 217291 h 445891"/>
                  <a:gd name="connsiteX0" fmla="*/ 0 w 3307080"/>
                  <a:gd name="connsiteY0" fmla="*/ 521242 h 521242"/>
                  <a:gd name="connsiteX1" fmla="*/ 1600200 w 3307080"/>
                  <a:gd name="connsiteY1" fmla="*/ 3082 h 521242"/>
                  <a:gd name="connsiteX2" fmla="*/ 3307080 w 3307080"/>
                  <a:gd name="connsiteY2" fmla="*/ 292642 h 52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7080" h="521242">
                    <a:moveTo>
                      <a:pt x="0" y="521242"/>
                    </a:moveTo>
                    <a:cubicBezTo>
                      <a:pt x="565150" y="326932"/>
                      <a:pt x="1049020" y="41182"/>
                      <a:pt x="1600200" y="3082"/>
                    </a:cubicBezTo>
                    <a:cubicBezTo>
                      <a:pt x="2151380" y="-35018"/>
                      <a:pt x="3307080" y="292642"/>
                      <a:pt x="3307080" y="292642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727319" y="264385"/>
                <a:ext cx="201657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weight=1+3+2+5</a:t>
                </a: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738811" y="4400185"/>
              <a:ext cx="3322320" cy="461604"/>
            </a:xfrm>
            <a:custGeom>
              <a:avLst/>
              <a:gdLst>
                <a:gd name="connsiteX0" fmla="*/ 3322320 w 3322320"/>
                <a:gd name="connsiteY0" fmla="*/ 0 h 461604"/>
                <a:gd name="connsiteX1" fmla="*/ 1661160 w 3322320"/>
                <a:gd name="connsiteY1" fmla="*/ 457200 h 461604"/>
                <a:gd name="connsiteX2" fmla="*/ 0 w 3322320"/>
                <a:gd name="connsiteY2" fmla="*/ 243840 h 46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2320" h="461604">
                  <a:moveTo>
                    <a:pt x="3322320" y="0"/>
                  </a:moveTo>
                  <a:cubicBezTo>
                    <a:pt x="2768600" y="208280"/>
                    <a:pt x="2214880" y="416560"/>
                    <a:pt x="1661160" y="457200"/>
                  </a:cubicBezTo>
                  <a:cubicBezTo>
                    <a:pt x="1107440" y="497840"/>
                    <a:pt x="0" y="243840"/>
                    <a:pt x="0" y="2438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44" y="800617"/>
            <a:ext cx="98204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Two key steps: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139" y="1855760"/>
            <a:ext cx="993314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Get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weight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functions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that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are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not </a:t>
            </a:r>
            <a:r>
              <a:rPr kumimoji="0" lang="pl-PL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arbitrary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but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come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from a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laminar</a:t>
            </a:r>
            <a:r>
              <a:rPr kumimoji="0" lang="pl-PL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pl-PL" sz="36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structure</a:t>
            </a: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baseline="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 laminar structure to make progress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by recursing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405" y="3325998"/>
            <a:ext cx="6378884" cy="2874059"/>
            <a:chOff x="2232712" y="3864617"/>
            <a:chExt cx="6378884" cy="28740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2712" y="3864617"/>
              <a:ext cx="6378884" cy="287049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101011" y="5863225"/>
              <a:ext cx="1978799" cy="875451"/>
              <a:chOff x="10485120" y="1905000"/>
              <a:chExt cx="1978799" cy="87545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0485120" y="1905000"/>
                <a:ext cx="1493520" cy="492468"/>
              </a:xfrm>
              <a:custGeom>
                <a:avLst/>
                <a:gdLst>
                  <a:gd name="connsiteX0" fmla="*/ 1493520 w 1493520"/>
                  <a:gd name="connsiteY0" fmla="*/ 0 h 606210"/>
                  <a:gd name="connsiteX1" fmla="*/ 777240 w 1493520"/>
                  <a:gd name="connsiteY1" fmla="*/ 594360 h 606210"/>
                  <a:gd name="connsiteX2" fmla="*/ 0 w 1493520"/>
                  <a:gd name="connsiteY2" fmla="*/ 411480 h 606210"/>
                  <a:gd name="connsiteX0" fmla="*/ 1493520 w 1493520"/>
                  <a:gd name="connsiteY0" fmla="*/ 0 h 492468"/>
                  <a:gd name="connsiteX1" fmla="*/ 914400 w 1493520"/>
                  <a:gd name="connsiteY1" fmla="*/ 472440 h 492468"/>
                  <a:gd name="connsiteX2" fmla="*/ 0 w 1493520"/>
                  <a:gd name="connsiteY2" fmla="*/ 411480 h 49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3520" h="492468">
                    <a:moveTo>
                      <a:pt x="1493520" y="0"/>
                    </a:moveTo>
                    <a:cubicBezTo>
                      <a:pt x="1259840" y="262890"/>
                      <a:pt x="1163320" y="403860"/>
                      <a:pt x="914400" y="472440"/>
                    </a:cubicBezTo>
                    <a:cubicBezTo>
                      <a:pt x="665480" y="541020"/>
                      <a:pt x="0" y="411480"/>
                      <a:pt x="0" y="411480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743897" y="2370082"/>
                <a:ext cx="17200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weight=2+5+1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738811" y="4061823"/>
              <a:ext cx="3307080" cy="571156"/>
              <a:chOff x="8122920" y="103598"/>
              <a:chExt cx="3307080" cy="571156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122920" y="103598"/>
                <a:ext cx="3307080" cy="521242"/>
              </a:xfrm>
              <a:custGeom>
                <a:avLst/>
                <a:gdLst>
                  <a:gd name="connsiteX0" fmla="*/ 0 w 3368040"/>
                  <a:gd name="connsiteY0" fmla="*/ 430878 h 430878"/>
                  <a:gd name="connsiteX1" fmla="*/ 1691640 w 3368040"/>
                  <a:gd name="connsiteY1" fmla="*/ 4158 h 430878"/>
                  <a:gd name="connsiteX2" fmla="*/ 3368040 w 3368040"/>
                  <a:gd name="connsiteY2" fmla="*/ 202278 h 430878"/>
                  <a:gd name="connsiteX0" fmla="*/ 0 w 3291840"/>
                  <a:gd name="connsiteY0" fmla="*/ 430878 h 430878"/>
                  <a:gd name="connsiteX1" fmla="*/ 1691640 w 3291840"/>
                  <a:gd name="connsiteY1" fmla="*/ 4158 h 430878"/>
                  <a:gd name="connsiteX2" fmla="*/ 3291840 w 3291840"/>
                  <a:gd name="connsiteY2" fmla="*/ 202278 h 430878"/>
                  <a:gd name="connsiteX0" fmla="*/ 0 w 3261360"/>
                  <a:gd name="connsiteY0" fmla="*/ 446616 h 446616"/>
                  <a:gd name="connsiteX1" fmla="*/ 1661160 w 3261360"/>
                  <a:gd name="connsiteY1" fmla="*/ 4656 h 446616"/>
                  <a:gd name="connsiteX2" fmla="*/ 3261360 w 3261360"/>
                  <a:gd name="connsiteY2" fmla="*/ 202776 h 446616"/>
                  <a:gd name="connsiteX0" fmla="*/ 0 w 3307080"/>
                  <a:gd name="connsiteY0" fmla="*/ 445891 h 445891"/>
                  <a:gd name="connsiteX1" fmla="*/ 1661160 w 3307080"/>
                  <a:gd name="connsiteY1" fmla="*/ 3931 h 445891"/>
                  <a:gd name="connsiteX2" fmla="*/ 3307080 w 3307080"/>
                  <a:gd name="connsiteY2" fmla="*/ 217291 h 445891"/>
                  <a:gd name="connsiteX0" fmla="*/ 0 w 3307080"/>
                  <a:gd name="connsiteY0" fmla="*/ 521242 h 521242"/>
                  <a:gd name="connsiteX1" fmla="*/ 1600200 w 3307080"/>
                  <a:gd name="connsiteY1" fmla="*/ 3082 h 521242"/>
                  <a:gd name="connsiteX2" fmla="*/ 3307080 w 3307080"/>
                  <a:gd name="connsiteY2" fmla="*/ 292642 h 52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7080" h="521242">
                    <a:moveTo>
                      <a:pt x="0" y="521242"/>
                    </a:moveTo>
                    <a:cubicBezTo>
                      <a:pt x="565150" y="326932"/>
                      <a:pt x="1049020" y="41182"/>
                      <a:pt x="1600200" y="3082"/>
                    </a:cubicBezTo>
                    <a:cubicBezTo>
                      <a:pt x="2151380" y="-35018"/>
                      <a:pt x="3307080" y="292642"/>
                      <a:pt x="3307080" y="292642"/>
                    </a:cubicBezTo>
                  </a:path>
                </a:pathLst>
              </a:cu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727319" y="264385"/>
                <a:ext cx="201657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weight=1+3+2+5</a:t>
                </a: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738811" y="4400185"/>
              <a:ext cx="3322320" cy="461604"/>
            </a:xfrm>
            <a:custGeom>
              <a:avLst/>
              <a:gdLst>
                <a:gd name="connsiteX0" fmla="*/ 3322320 w 3322320"/>
                <a:gd name="connsiteY0" fmla="*/ 0 h 461604"/>
                <a:gd name="connsiteX1" fmla="*/ 1661160 w 3322320"/>
                <a:gd name="connsiteY1" fmla="*/ 457200 h 461604"/>
                <a:gd name="connsiteX2" fmla="*/ 0 w 3322320"/>
                <a:gd name="connsiteY2" fmla="*/ 243840 h 46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2320" h="461604">
                  <a:moveTo>
                    <a:pt x="3322320" y="0"/>
                  </a:moveTo>
                  <a:cubicBezTo>
                    <a:pt x="2768600" y="208280"/>
                    <a:pt x="2214880" y="416560"/>
                    <a:pt x="1661160" y="457200"/>
                  </a:cubicBezTo>
                  <a:cubicBezTo>
                    <a:pt x="1107440" y="497840"/>
                    <a:pt x="0" y="243840"/>
                    <a:pt x="0" y="24384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01F4E-9373-44C6-A186-1418E91DAA78}"/>
              </a:ext>
            </a:extLst>
          </p:cNvPr>
          <p:cNvGrpSpPr/>
          <p:nvPr/>
        </p:nvGrpSpPr>
        <p:grpSpPr>
          <a:xfrm>
            <a:off x="7834040" y="7986499"/>
            <a:ext cx="4381621" cy="1767101"/>
            <a:chOff x="7130825" y="3492708"/>
            <a:chExt cx="4381621" cy="1767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106083-180A-4D8F-AD79-2AF59E08B0E8}"/>
                </a:ext>
              </a:extLst>
            </p:cNvPr>
            <p:cNvSpPr/>
            <p:nvPr/>
          </p:nvSpPr>
          <p:spPr>
            <a:xfrm>
              <a:off x="7130825" y="4122294"/>
              <a:ext cx="4381621" cy="9851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3C1F6C-DB7D-484B-BD56-0589BD7C402D}"/>
                </a:ext>
              </a:extLst>
            </p:cNvPr>
            <p:cNvSpPr/>
            <p:nvPr/>
          </p:nvSpPr>
          <p:spPr>
            <a:xfrm>
              <a:off x="7283226" y="3492708"/>
              <a:ext cx="886414" cy="1767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DFF78394-8767-433A-93CA-D9EBEBB4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6145" y="5575193"/>
            <a:ext cx="2888492" cy="28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74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Oval 30"/>
          <p:cNvSpPr/>
          <p:nvPr/>
        </p:nvSpPr>
        <p:spPr>
          <a:xfrm flipH="1">
            <a:off x="788572" y="546278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3" name="Oval 31"/>
          <p:cNvSpPr/>
          <p:nvPr/>
        </p:nvSpPr>
        <p:spPr>
          <a:xfrm flipH="1">
            <a:off x="1129400" y="530513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4" name="Oval 32"/>
          <p:cNvSpPr/>
          <p:nvPr/>
        </p:nvSpPr>
        <p:spPr>
          <a:xfrm flipH="1">
            <a:off x="2408403" y="521000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5" name="Oval 33"/>
          <p:cNvSpPr/>
          <p:nvPr/>
        </p:nvSpPr>
        <p:spPr>
          <a:xfrm flipH="1">
            <a:off x="3736451" y="509849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6" name="Oval 34"/>
          <p:cNvSpPr/>
          <p:nvPr/>
        </p:nvSpPr>
        <p:spPr>
          <a:xfrm flipH="1">
            <a:off x="3636305" y="5755983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7" name="Oval 35"/>
          <p:cNvSpPr/>
          <p:nvPr/>
        </p:nvSpPr>
        <p:spPr>
          <a:xfrm flipH="1">
            <a:off x="4145754" y="593451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8" name="Oval 36"/>
          <p:cNvSpPr/>
          <p:nvPr/>
        </p:nvSpPr>
        <p:spPr>
          <a:xfrm flipH="1">
            <a:off x="4254609" y="617400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09" name="Oval 37"/>
          <p:cNvSpPr/>
          <p:nvPr/>
        </p:nvSpPr>
        <p:spPr>
          <a:xfrm flipH="1">
            <a:off x="4332992" y="536410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0" name="Oval 40"/>
          <p:cNvSpPr/>
          <p:nvPr/>
        </p:nvSpPr>
        <p:spPr>
          <a:xfrm flipH="1">
            <a:off x="2421463" y="629422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1" name="Oval 43"/>
          <p:cNvSpPr/>
          <p:nvPr/>
        </p:nvSpPr>
        <p:spPr>
          <a:xfrm flipH="1">
            <a:off x="1206615" y="6194073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2" name="Oval 47"/>
          <p:cNvSpPr/>
          <p:nvPr/>
        </p:nvSpPr>
        <p:spPr>
          <a:xfrm flipH="1">
            <a:off x="395565" y="452952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3" name="Oval 49"/>
          <p:cNvSpPr/>
          <p:nvPr/>
        </p:nvSpPr>
        <p:spPr>
          <a:xfrm flipH="1">
            <a:off x="1868469" y="380411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4" name="Oval 52"/>
          <p:cNvSpPr/>
          <p:nvPr/>
        </p:nvSpPr>
        <p:spPr>
          <a:xfrm flipH="1">
            <a:off x="4652747" y="422894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5" name="Oval 53"/>
          <p:cNvSpPr/>
          <p:nvPr/>
        </p:nvSpPr>
        <p:spPr>
          <a:xfrm flipH="1">
            <a:off x="4828110" y="4001623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6" name="Oval 54"/>
          <p:cNvSpPr/>
          <p:nvPr/>
        </p:nvSpPr>
        <p:spPr>
          <a:xfrm flipH="1">
            <a:off x="4163753" y="375621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7" name="Oval 56"/>
          <p:cNvSpPr/>
          <p:nvPr/>
        </p:nvSpPr>
        <p:spPr>
          <a:xfrm flipH="1">
            <a:off x="508516" y="726485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8" name="Oval 58"/>
          <p:cNvSpPr/>
          <p:nvPr/>
        </p:nvSpPr>
        <p:spPr>
          <a:xfrm flipH="1">
            <a:off x="2482377" y="753722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19" name="Oval 59"/>
          <p:cNvSpPr/>
          <p:nvPr/>
        </p:nvSpPr>
        <p:spPr>
          <a:xfrm flipH="1">
            <a:off x="2823205" y="766695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20" name="Oval 61"/>
          <p:cNvSpPr/>
          <p:nvPr/>
        </p:nvSpPr>
        <p:spPr>
          <a:xfrm flipH="1">
            <a:off x="4748716" y="732255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22" name="General instance:…"/>
          <p:cNvSpPr txBox="1"/>
          <p:nvPr/>
        </p:nvSpPr>
        <p:spPr>
          <a:xfrm>
            <a:off x="306054" y="396526"/>
            <a:ext cx="5706690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200"/>
            </a:lvl1pPr>
            <a:lvl2pPr algn="l">
              <a:spcBef>
                <a:spcPts val="2200"/>
              </a:spcBef>
              <a:defRPr sz="3200" b="0"/>
            </a:lvl2pPr>
          </a:lstStyle>
          <a:p>
            <a:r>
              <a:rPr b="1" dirty="0">
                <a:ea typeface="Helvetica Neue"/>
                <a:cs typeface="Helvetica Neue"/>
                <a:sym typeface="Helvetica Neue"/>
              </a:rPr>
              <a:t>General instance:</a:t>
            </a:r>
          </a:p>
          <a:p>
            <a:pPr lvl="1"/>
            <a:r>
              <a:rPr dirty="0">
                <a:ea typeface="Helvetica Neue"/>
                <a:cs typeface="Helvetica Neue"/>
                <a:sym typeface="Helvetica Neue"/>
              </a:rPr>
              <a:t>no structure on edge</a:t>
            </a:r>
            <a:r>
              <a:rPr lang="pl-PL" dirty="0">
                <a:ea typeface="Helvetica Neue"/>
                <a:cs typeface="Helvetica Neue"/>
                <a:sym typeface="Helvetica Neue"/>
              </a:rPr>
              <a:t> </a:t>
            </a:r>
            <a:r>
              <a:rPr dirty="0">
                <a:ea typeface="Helvetica Neue"/>
                <a:cs typeface="Helvetica Neue"/>
                <a:sym typeface="Helvetica Neue"/>
              </a:rPr>
              <a:t>weights </a:t>
            </a:r>
          </a:p>
        </p:txBody>
      </p:sp>
      <p:grpSp>
        <p:nvGrpSpPr>
          <p:cNvPr id="1427" name="Group"/>
          <p:cNvGrpSpPr/>
          <p:nvPr/>
        </p:nvGrpSpPr>
        <p:grpSpPr>
          <a:xfrm>
            <a:off x="2645975" y="4455983"/>
            <a:ext cx="990808" cy="1515269"/>
            <a:chOff x="151548" y="-5540"/>
            <a:chExt cx="990806" cy="1515268"/>
          </a:xfrm>
        </p:grpSpPr>
        <p:sp>
          <p:nvSpPr>
            <p:cNvPr id="1423" name="Line"/>
            <p:cNvSpPr/>
            <p:nvPr/>
          </p:nvSpPr>
          <p:spPr>
            <a:xfrm rot="18900000">
              <a:off x="151548" y="266328"/>
              <a:ext cx="954766" cy="8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914" extrusionOk="0">
                  <a:moveTo>
                    <a:pt x="0" y="299"/>
                  </a:moveTo>
                  <a:cubicBezTo>
                    <a:pt x="5099" y="-686"/>
                    <a:pt x="10332" y="787"/>
                    <a:pt x="14416" y="4357"/>
                  </a:cubicBezTo>
                  <a:cubicBezTo>
                    <a:pt x="18959" y="8328"/>
                    <a:pt x="21600" y="14447"/>
                    <a:pt x="21564" y="20914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424" name="Line"/>
            <p:cNvSpPr/>
            <p:nvPr/>
          </p:nvSpPr>
          <p:spPr>
            <a:xfrm rot="8104478">
              <a:off x="187588" y="448296"/>
              <a:ext cx="954766" cy="8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914" extrusionOk="0">
                  <a:moveTo>
                    <a:pt x="0" y="299"/>
                  </a:moveTo>
                  <a:cubicBezTo>
                    <a:pt x="5099" y="-686"/>
                    <a:pt x="10332" y="787"/>
                    <a:pt x="14416" y="4357"/>
                  </a:cubicBezTo>
                  <a:cubicBezTo>
                    <a:pt x="18959" y="8328"/>
                    <a:pt x="21600" y="14447"/>
                    <a:pt x="21564" y="20914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425" name="1"/>
            <p:cNvSpPr txBox="1"/>
            <p:nvPr/>
          </p:nvSpPr>
          <p:spPr>
            <a:xfrm>
              <a:off x="500139" y="-5540"/>
              <a:ext cx="245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000" b="0"/>
              </a:lvl1pPr>
            </a:lstStyle>
            <a:p>
              <a:r>
                <a:rPr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</a:p>
          </p:txBody>
        </p:sp>
        <p:sp>
          <p:nvSpPr>
            <p:cNvPr id="1426" name="5000"/>
            <p:cNvSpPr txBox="1"/>
            <p:nvPr/>
          </p:nvSpPr>
          <p:spPr>
            <a:xfrm>
              <a:off x="309639" y="1099359"/>
              <a:ext cx="673260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000" b="0"/>
              </a:lvl1pPr>
            </a:lstStyle>
            <a:p>
              <a:r>
                <a:rPr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5000</a:t>
              </a:r>
            </a:p>
          </p:txBody>
        </p:sp>
      </p:grpSp>
      <p:pic>
        <p:nvPicPr>
          <p:cNvPr id="1428" name="Picture 73" descr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20" y="5449135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9" name="LP-duality…"/>
          <p:cNvSpPr txBox="1"/>
          <p:nvPr/>
        </p:nvSpPr>
        <p:spPr>
          <a:xfrm>
            <a:off x="5496250" y="4420937"/>
            <a:ext cx="1703993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500" b="0"/>
            </a:pPr>
            <a:r>
              <a:rPr sz="2500" dirty="0">
                <a:latin typeface="Helvetica Neue"/>
                <a:ea typeface="Helvetica Neue"/>
                <a:cs typeface="Helvetica Neue"/>
                <a:sym typeface="Helvetica Neue"/>
              </a:rPr>
              <a:t>LP</a:t>
            </a:r>
            <a:r>
              <a:rPr lang="pl-PL" sz="25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500" dirty="0">
                <a:latin typeface="Helvetica Neue"/>
                <a:ea typeface="Helvetica Neue"/>
                <a:cs typeface="Helvetica Neue"/>
                <a:sym typeface="Helvetica Neue"/>
              </a:rPr>
              <a:t>duality</a:t>
            </a:r>
          </a:p>
          <a:p>
            <a:pPr algn="l">
              <a:spcBef>
                <a:spcPts val="900"/>
              </a:spcBef>
              <a:defRPr sz="2500" b="0"/>
            </a:pPr>
            <a:r>
              <a:rPr sz="2500" dirty="0">
                <a:latin typeface="Helvetica Neue"/>
                <a:ea typeface="Helvetica Neue"/>
                <a:cs typeface="Helvetica Neue"/>
                <a:sym typeface="Helvetica Neue"/>
              </a:rPr>
              <a:t>Uncrossing</a:t>
            </a:r>
          </a:p>
        </p:txBody>
      </p:sp>
      <p:grpSp>
        <p:nvGrpSpPr>
          <p:cNvPr id="1478" name="Group"/>
          <p:cNvGrpSpPr/>
          <p:nvPr/>
        </p:nvGrpSpPr>
        <p:grpSpPr>
          <a:xfrm>
            <a:off x="6893462" y="380409"/>
            <a:ext cx="6163231" cy="7611904"/>
            <a:chOff x="0" y="-15963"/>
            <a:chExt cx="6163229" cy="7611902"/>
          </a:xfrm>
        </p:grpSpPr>
        <p:sp>
          <p:nvSpPr>
            <p:cNvPr id="1430" name="Oval 42"/>
            <p:cNvSpPr/>
            <p:nvPr/>
          </p:nvSpPr>
          <p:spPr>
            <a:xfrm rot="16200000">
              <a:off x="2187414" y="3175722"/>
              <a:ext cx="2722229" cy="4480101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1" name="Oval 45"/>
            <p:cNvSpPr/>
            <p:nvPr/>
          </p:nvSpPr>
          <p:spPr>
            <a:xfrm>
              <a:off x="3123365" y="5888190"/>
              <a:ext cx="280801" cy="286697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2" name="Oval 44"/>
            <p:cNvSpPr/>
            <p:nvPr/>
          </p:nvSpPr>
          <p:spPr>
            <a:xfrm>
              <a:off x="3119013" y="4803973"/>
              <a:ext cx="280801" cy="286697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3" name="Oval 41"/>
            <p:cNvSpPr/>
            <p:nvPr/>
          </p:nvSpPr>
          <p:spPr>
            <a:xfrm>
              <a:off x="1425207" y="4873514"/>
              <a:ext cx="822769" cy="517361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4" name="Oval 39"/>
            <p:cNvSpPr/>
            <p:nvPr/>
          </p:nvSpPr>
          <p:spPr>
            <a:xfrm rot="14587709">
              <a:off x="3964918" y="4690856"/>
              <a:ext cx="1778565" cy="1394313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5" name="Oval 38"/>
            <p:cNvSpPr/>
            <p:nvPr/>
          </p:nvSpPr>
          <p:spPr>
            <a:xfrm rot="14712130">
              <a:off x="4747348" y="5579990"/>
              <a:ext cx="576589" cy="410661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6" name="TextBox 28"/>
            <p:cNvSpPr txBox="1"/>
            <p:nvPr/>
          </p:nvSpPr>
          <p:spPr>
            <a:xfrm>
              <a:off x="3155379" y="4454143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37" name="Oval 30"/>
            <p:cNvSpPr/>
            <p:nvPr/>
          </p:nvSpPr>
          <p:spPr>
            <a:xfrm flipH="1">
              <a:off x="1564547" y="5126058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8" name="Oval 31"/>
            <p:cNvSpPr/>
            <p:nvPr/>
          </p:nvSpPr>
          <p:spPr>
            <a:xfrm flipH="1">
              <a:off x="1905375" y="4968407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39" name="Oval 32"/>
            <p:cNvSpPr/>
            <p:nvPr/>
          </p:nvSpPr>
          <p:spPr>
            <a:xfrm flipH="1">
              <a:off x="3184378" y="4873273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0" name="Oval 33"/>
            <p:cNvSpPr/>
            <p:nvPr/>
          </p:nvSpPr>
          <p:spPr>
            <a:xfrm flipH="1">
              <a:off x="4512426" y="4761767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1" name="Oval 34"/>
            <p:cNvSpPr/>
            <p:nvPr/>
          </p:nvSpPr>
          <p:spPr>
            <a:xfrm flipH="1">
              <a:off x="4412281" y="5419256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2" name="Oval 35"/>
            <p:cNvSpPr/>
            <p:nvPr/>
          </p:nvSpPr>
          <p:spPr>
            <a:xfrm flipH="1">
              <a:off x="4921729" y="5597790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3" name="Oval 36"/>
            <p:cNvSpPr/>
            <p:nvPr/>
          </p:nvSpPr>
          <p:spPr>
            <a:xfrm flipH="1">
              <a:off x="5030584" y="5837280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4" name="Oval 37"/>
            <p:cNvSpPr/>
            <p:nvPr/>
          </p:nvSpPr>
          <p:spPr>
            <a:xfrm flipH="1">
              <a:off x="5108967" y="5027378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5" name="Oval 40"/>
            <p:cNvSpPr/>
            <p:nvPr/>
          </p:nvSpPr>
          <p:spPr>
            <a:xfrm flipH="1">
              <a:off x="3197438" y="5957494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6" name="Oval 43"/>
            <p:cNvSpPr/>
            <p:nvPr/>
          </p:nvSpPr>
          <p:spPr>
            <a:xfrm flipH="1">
              <a:off x="1982589" y="5857345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7" name="Oval 46"/>
            <p:cNvSpPr/>
            <p:nvPr/>
          </p:nvSpPr>
          <p:spPr>
            <a:xfrm>
              <a:off x="1106175" y="4123495"/>
              <a:ext cx="280801" cy="28669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8" name="Oval 47"/>
            <p:cNvSpPr/>
            <p:nvPr/>
          </p:nvSpPr>
          <p:spPr>
            <a:xfrm flipH="1">
              <a:off x="1171540" y="4192794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49" name="Oval 48"/>
            <p:cNvSpPr/>
            <p:nvPr/>
          </p:nvSpPr>
          <p:spPr>
            <a:xfrm>
              <a:off x="2579079" y="3398089"/>
              <a:ext cx="280801" cy="28669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0" name="Oval 49"/>
            <p:cNvSpPr/>
            <p:nvPr/>
          </p:nvSpPr>
          <p:spPr>
            <a:xfrm flipH="1">
              <a:off x="2644444" y="3467389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1" name="Oval 50"/>
            <p:cNvSpPr/>
            <p:nvPr/>
          </p:nvSpPr>
          <p:spPr>
            <a:xfrm rot="17882353">
              <a:off x="4878417" y="3073711"/>
              <a:ext cx="1006715" cy="1296189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2" name="Oval 51"/>
            <p:cNvSpPr/>
            <p:nvPr/>
          </p:nvSpPr>
          <p:spPr>
            <a:xfrm>
              <a:off x="5306801" y="3580907"/>
              <a:ext cx="548357" cy="532583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3" name="Oval 52"/>
            <p:cNvSpPr/>
            <p:nvPr/>
          </p:nvSpPr>
          <p:spPr>
            <a:xfrm flipH="1">
              <a:off x="5428722" y="3892217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4" name="Oval 53"/>
            <p:cNvSpPr/>
            <p:nvPr/>
          </p:nvSpPr>
          <p:spPr>
            <a:xfrm flipH="1">
              <a:off x="5604085" y="3664896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5" name="Oval 54"/>
            <p:cNvSpPr/>
            <p:nvPr/>
          </p:nvSpPr>
          <p:spPr>
            <a:xfrm flipH="1">
              <a:off x="4939728" y="3419490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6" name="Oval 55"/>
            <p:cNvSpPr/>
            <p:nvPr/>
          </p:nvSpPr>
          <p:spPr>
            <a:xfrm>
              <a:off x="1219127" y="6858824"/>
              <a:ext cx="280801" cy="28669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7" name="Oval 56"/>
            <p:cNvSpPr/>
            <p:nvPr/>
          </p:nvSpPr>
          <p:spPr>
            <a:xfrm flipH="1">
              <a:off x="1284492" y="6928124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8" name="Oval 57"/>
            <p:cNvSpPr/>
            <p:nvPr/>
          </p:nvSpPr>
          <p:spPr>
            <a:xfrm>
              <a:off x="3119013" y="7078578"/>
              <a:ext cx="822769" cy="517361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59" name="Oval 58"/>
            <p:cNvSpPr/>
            <p:nvPr/>
          </p:nvSpPr>
          <p:spPr>
            <a:xfrm flipH="1">
              <a:off x="3258353" y="7200493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60" name="Oval 59"/>
            <p:cNvSpPr/>
            <p:nvPr/>
          </p:nvSpPr>
          <p:spPr>
            <a:xfrm flipH="1">
              <a:off x="3599181" y="7330229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61" name="Oval 60"/>
            <p:cNvSpPr/>
            <p:nvPr/>
          </p:nvSpPr>
          <p:spPr>
            <a:xfrm>
              <a:off x="5459327" y="6916526"/>
              <a:ext cx="280801" cy="28669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62" name="Oval 61"/>
            <p:cNvSpPr/>
            <p:nvPr/>
          </p:nvSpPr>
          <p:spPr>
            <a:xfrm flipH="1">
              <a:off x="5524691" y="6985826"/>
              <a:ext cx="140717" cy="144001"/>
            </a:xfrm>
            <a:prstGeom prst="ellipse">
              <a:avLst/>
            </a:prstGeom>
            <a:gradFill flip="none" rotWithShape="1"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 scaled="0"/>
            </a:gradFill>
            <a:ln w="9525" cap="flat">
              <a:solidFill>
                <a:srgbClr val="527C8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600"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463" name="TextBox 94"/>
            <p:cNvSpPr txBox="1"/>
            <p:nvPr/>
          </p:nvSpPr>
          <p:spPr>
            <a:xfrm>
              <a:off x="3161476" y="5520943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64" name="TextBox 95"/>
            <p:cNvSpPr txBox="1"/>
            <p:nvPr/>
          </p:nvSpPr>
          <p:spPr>
            <a:xfrm>
              <a:off x="1695388" y="4557775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65" name="TextBox 96"/>
            <p:cNvSpPr txBox="1"/>
            <p:nvPr/>
          </p:nvSpPr>
          <p:spPr>
            <a:xfrm>
              <a:off x="2003236" y="4015231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66" name="TextBox 97"/>
            <p:cNvSpPr txBox="1"/>
            <p:nvPr/>
          </p:nvSpPr>
          <p:spPr>
            <a:xfrm>
              <a:off x="4177229" y="4324754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67" name="TextBox 98"/>
            <p:cNvSpPr txBox="1"/>
            <p:nvPr/>
          </p:nvSpPr>
          <p:spPr>
            <a:xfrm>
              <a:off x="4723043" y="5198820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68" name="TextBox 100"/>
            <p:cNvSpPr txBox="1"/>
            <p:nvPr/>
          </p:nvSpPr>
          <p:spPr>
            <a:xfrm>
              <a:off x="5576394" y="3265810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9" name="TextBox 101"/>
            <p:cNvSpPr txBox="1"/>
            <p:nvPr/>
          </p:nvSpPr>
          <p:spPr>
            <a:xfrm>
              <a:off x="2601044" y="3054447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70" name="TextBox 102"/>
            <p:cNvSpPr txBox="1"/>
            <p:nvPr/>
          </p:nvSpPr>
          <p:spPr>
            <a:xfrm>
              <a:off x="1125813" y="3728055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71" name="TextBox 103"/>
            <p:cNvSpPr txBox="1"/>
            <p:nvPr/>
          </p:nvSpPr>
          <p:spPr>
            <a:xfrm>
              <a:off x="1269069" y="6523071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472" name="TextBox 104"/>
            <p:cNvSpPr txBox="1"/>
            <p:nvPr/>
          </p:nvSpPr>
          <p:spPr>
            <a:xfrm>
              <a:off x="3424005" y="6757767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73" name="TextBox 106"/>
            <p:cNvSpPr txBox="1"/>
            <p:nvPr/>
          </p:nvSpPr>
          <p:spPr>
            <a:xfrm>
              <a:off x="5480144" y="6561941"/>
              <a:ext cx="241402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74" name="TextBox 100"/>
            <p:cNvSpPr txBox="1"/>
            <p:nvPr/>
          </p:nvSpPr>
          <p:spPr>
            <a:xfrm>
              <a:off x="5258894" y="2808610"/>
              <a:ext cx="241403" cy="38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0">
                  <a:solidFill>
                    <a:srgbClr val="C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75" name="Structured instance:…"/>
            <p:cNvSpPr txBox="1"/>
            <p:nvPr/>
          </p:nvSpPr>
          <p:spPr>
            <a:xfrm>
              <a:off x="0" y="-15963"/>
              <a:ext cx="6163229" cy="1862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3200"/>
              </a:lvl1pPr>
              <a:lvl2pPr algn="l">
                <a:spcBef>
                  <a:spcPts val="2200"/>
                </a:spcBef>
                <a:defRPr sz="3200" b="0"/>
              </a:lvl2pPr>
            </a:lstStyle>
            <a:p>
              <a:r>
                <a:rPr b="1" dirty="0">
                  <a:ea typeface="Helvetica Neue"/>
                  <a:cs typeface="Helvetica Neue"/>
                  <a:sym typeface="Helvetica Neue"/>
                </a:rPr>
                <a:t>Structured instance:</a:t>
              </a:r>
              <a:endParaRPr lang="en-US" b="1" dirty="0">
                <a:ea typeface="Helvetica Neue"/>
                <a:cs typeface="Helvetica Neue"/>
                <a:sym typeface="Helvetica Neue"/>
              </a:endParaRPr>
            </a:p>
            <a:p>
              <a:pPr lvl="1"/>
              <a:r>
                <a:rPr lang="en-US" dirty="0">
                  <a:ea typeface="Helvetica Neue"/>
                  <a:cs typeface="Helvetica Neue"/>
                  <a:sym typeface="Helvetica Neue"/>
                </a:rPr>
                <a:t>edge weights defined by laminar family of vertex subsets</a:t>
              </a:r>
            </a:p>
          </p:txBody>
        </p:sp>
        <p:sp>
          <p:nvSpPr>
            <p:cNvPr id="1477" name="Edge-weight = value of sets it crosses"/>
            <p:cNvSpPr txBox="1"/>
            <p:nvPr/>
          </p:nvSpPr>
          <p:spPr>
            <a:xfrm>
              <a:off x="181594" y="2327393"/>
              <a:ext cx="5800040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200" b="0"/>
              </a:lvl1pPr>
            </a:lstStyle>
            <a:p>
              <a:r>
                <a:rPr dirty="0">
                  <a:latin typeface="Helvetica Neue"/>
                  <a:ea typeface="Helvetica Neue"/>
                  <a:cs typeface="Helvetica Neue"/>
                  <a:sym typeface="Helvetica Neue"/>
                </a:rPr>
                <a:t>Edge</a:t>
              </a:r>
              <a:r>
                <a:rPr lang="pl-PL" dirty="0"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dirty="0">
                  <a:latin typeface="Helvetica Neue"/>
                  <a:ea typeface="Helvetica Neue"/>
                  <a:cs typeface="Helvetica Neue"/>
                  <a:sym typeface="Helvetica Neue"/>
                </a:rPr>
                <a:t>weight = value of sets it crosses</a:t>
              </a:r>
            </a:p>
          </p:txBody>
        </p:sp>
      </p:grpSp>
      <p:grpSp>
        <p:nvGrpSpPr>
          <p:cNvPr id="1487" name="Group"/>
          <p:cNvGrpSpPr/>
          <p:nvPr/>
        </p:nvGrpSpPr>
        <p:grpSpPr>
          <a:xfrm>
            <a:off x="10222173" y="4642363"/>
            <a:ext cx="1049956" cy="972028"/>
            <a:chOff x="0" y="-5540"/>
            <a:chExt cx="1049954" cy="972027"/>
          </a:xfrm>
        </p:grpSpPr>
        <p:sp>
          <p:nvSpPr>
            <p:cNvPr id="1485" name="Line"/>
            <p:cNvSpPr/>
            <p:nvPr/>
          </p:nvSpPr>
          <p:spPr>
            <a:xfrm rot="18900000">
              <a:off x="129671" y="233645"/>
              <a:ext cx="920283" cy="73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34" y="1888"/>
                    <a:pt x="8442" y="4542"/>
                    <a:pt x="12151" y="7874"/>
                  </a:cubicBezTo>
                  <a:cubicBezTo>
                    <a:pt x="16177" y="11491"/>
                    <a:pt x="19701" y="15946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200" dirty="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486" name="1+4=5"/>
            <p:cNvSpPr txBox="1"/>
            <p:nvPr/>
          </p:nvSpPr>
          <p:spPr>
            <a:xfrm>
              <a:off x="0" y="-5540"/>
              <a:ext cx="828752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000" b="0"/>
              </a:lvl1pPr>
            </a:lstStyle>
            <a:p>
              <a:r>
                <a:rPr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1+4=5</a:t>
              </a:r>
            </a:p>
          </p:txBody>
        </p:sp>
      </p:grpSp>
      <p:pic>
        <p:nvPicPr>
          <p:cNvPr id="89" name="Graphic 88">
            <a:extLst>
              <a:ext uri="{FF2B5EF4-FFF2-40B4-BE49-F238E27FC236}">
                <a16:creationId xmlns:a16="http://schemas.microsoft.com/office/drawing/2014/main" id="{536AEC40-FAF0-43B3-81CD-FF012309C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5368" y="6013518"/>
            <a:ext cx="1995901" cy="1995901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C7CED81F-791F-46C4-8C09-571D87D4A347}"/>
              </a:ext>
            </a:extLst>
          </p:cNvPr>
          <p:cNvGrpSpPr/>
          <p:nvPr/>
        </p:nvGrpSpPr>
        <p:grpSpPr>
          <a:xfrm>
            <a:off x="7577231" y="8229825"/>
            <a:ext cx="5800043" cy="1429482"/>
            <a:chOff x="6701346" y="7752728"/>
            <a:chExt cx="6656866" cy="164065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BBB4B34-A308-4D91-96A2-0A42961CEB4A}"/>
                </a:ext>
              </a:extLst>
            </p:cNvPr>
            <p:cNvSpPr/>
            <p:nvPr/>
          </p:nvSpPr>
          <p:spPr>
            <a:xfrm>
              <a:off x="6701346" y="7981345"/>
              <a:ext cx="1794260" cy="1080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545C61-CD1C-4173-BB4B-59BC6D07DA46}"/>
                </a:ext>
              </a:extLst>
            </p:cNvPr>
            <p:cNvSpPr/>
            <p:nvPr/>
          </p:nvSpPr>
          <p:spPr>
            <a:xfrm>
              <a:off x="7790131" y="7984667"/>
              <a:ext cx="1794260" cy="1080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A85AD67-81B0-4CD3-8D30-2DA8D651CA3E}"/>
                </a:ext>
              </a:extLst>
            </p:cNvPr>
            <p:cNvCxnSpPr/>
            <p:nvPr/>
          </p:nvCxnSpPr>
          <p:spPr>
            <a:xfrm flipH="1" flipV="1">
              <a:off x="6784474" y="7830589"/>
              <a:ext cx="2908166" cy="156279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2976EAF-9A67-4435-B01E-820A85EA9F23}"/>
                </a:ext>
              </a:extLst>
            </p:cNvPr>
            <p:cNvCxnSpPr/>
            <p:nvPr/>
          </p:nvCxnSpPr>
          <p:spPr>
            <a:xfrm flipH="1">
              <a:off x="6784474" y="7752728"/>
              <a:ext cx="2716794" cy="164065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2D8F92-DE4B-4389-BEAA-A0A72F89B45B}"/>
                </a:ext>
              </a:extLst>
            </p:cNvPr>
            <p:cNvSpPr txBox="1"/>
            <p:nvPr/>
          </p:nvSpPr>
          <p:spPr>
            <a:xfrm>
              <a:off x="9351638" y="8280559"/>
              <a:ext cx="4006574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rPr>
                <a:t>No two sets intersect</a:t>
              </a:r>
              <a:r>
                <a:rPr kumimoji="0" lang="en-US" sz="220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rPr>
                <a:t> </a:t>
              </a:r>
              <a:br>
                <a:rPr kumimoji="0" lang="en-US" sz="220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rPr>
              </a:br>
              <a:r>
                <a:rPr kumimoji="0" lang="en-US" sz="220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 charset="0"/>
                  <a:ea typeface="Helvetica Neue Medium" charset="0"/>
                  <a:cs typeface="Helvetica Neue Medium" charset="0"/>
                  <a:sym typeface="Helvetica Neue Light"/>
                </a:rPr>
                <a:t>non-trivially</a:t>
              </a:r>
              <a:endParaRPr kumimoji="0" lang="en-US" sz="22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 charset="0"/>
                <a:ea typeface="Helvetica Neue Medium" charset="0"/>
                <a:cs typeface="Helvetica Neue Medium" charset="0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084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" grpId="0" animBg="1" advAuto="0"/>
      <p:bldP spid="1428" grpId="0" animBg="1" advAuto="0"/>
      <p:bldP spid="1429" grpId="0" animBg="1" advAuto="0"/>
      <p:bldP spid="1478" grpId="0" animBg="1" advAuto="0"/>
      <p:bldP spid="148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/>
              <a:t>Recursive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4266" y="159120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Contract set in laminar family</a:t>
            </a:r>
          </a:p>
          <a:p>
            <a:pPr marL="0" indent="0">
              <a:buNone/>
            </a:pPr>
            <a:r>
              <a:rPr lang="en-US" sz="1991" dirty="0"/>
              <a:t>Solve smaller instance recursively</a:t>
            </a:r>
          </a:p>
          <a:p>
            <a:pPr marL="0" indent="0">
              <a:buNone/>
            </a:pPr>
            <a:r>
              <a:rPr lang="en-US" sz="1991" dirty="0"/>
              <a:t>Lift to a subtour in original instance</a:t>
            </a:r>
            <a:endParaRPr lang="pl-PL" sz="1991" dirty="0"/>
          </a:p>
          <a:p>
            <a:pPr marL="0" indent="0">
              <a:buNone/>
            </a:pPr>
            <a:r>
              <a:rPr lang="pl-PL" sz="1991" dirty="0"/>
              <a:t>Complete subtour to tour</a:t>
            </a: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sp>
        <p:nvSpPr>
          <p:cNvPr id="64" name="Oval 42"/>
          <p:cNvSpPr/>
          <p:nvPr/>
        </p:nvSpPr>
        <p:spPr>
          <a:xfrm rot="16200000">
            <a:off x="1652739" y="2972024"/>
            <a:ext cx="2722229" cy="44801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5" name="Oval 45"/>
          <p:cNvSpPr/>
          <p:nvPr/>
        </p:nvSpPr>
        <p:spPr>
          <a:xfrm>
            <a:off x="2588691" y="5684492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6" name="Oval 44"/>
          <p:cNvSpPr/>
          <p:nvPr/>
        </p:nvSpPr>
        <p:spPr>
          <a:xfrm>
            <a:off x="2584338" y="4600275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7" name="Oval 41"/>
          <p:cNvSpPr/>
          <p:nvPr/>
        </p:nvSpPr>
        <p:spPr>
          <a:xfrm>
            <a:off x="890533" y="4669816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8" name="Oval 39"/>
          <p:cNvSpPr/>
          <p:nvPr/>
        </p:nvSpPr>
        <p:spPr>
          <a:xfrm rot="14587709">
            <a:off x="3430243" y="4487158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5" name="Oval 38"/>
          <p:cNvSpPr/>
          <p:nvPr/>
        </p:nvSpPr>
        <p:spPr>
          <a:xfrm rot="14712130">
            <a:off x="4212673" y="5376292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6" name="TextBox 28"/>
          <p:cNvSpPr txBox="1"/>
          <p:nvPr/>
        </p:nvSpPr>
        <p:spPr>
          <a:xfrm>
            <a:off x="2620705" y="42504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17" name="Oval 30"/>
          <p:cNvSpPr/>
          <p:nvPr/>
        </p:nvSpPr>
        <p:spPr>
          <a:xfrm flipH="1">
            <a:off x="1029872" y="492236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8" name="Oval 31"/>
          <p:cNvSpPr/>
          <p:nvPr/>
        </p:nvSpPr>
        <p:spPr>
          <a:xfrm flipH="1">
            <a:off x="1370700" y="47647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9" name="Oval 32"/>
          <p:cNvSpPr/>
          <p:nvPr/>
        </p:nvSpPr>
        <p:spPr>
          <a:xfrm flipH="1">
            <a:off x="2649703" y="46695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0" name="Oval 33"/>
          <p:cNvSpPr/>
          <p:nvPr/>
        </p:nvSpPr>
        <p:spPr>
          <a:xfrm flipH="1">
            <a:off x="3977751" y="455806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1" name="Oval 34"/>
          <p:cNvSpPr/>
          <p:nvPr/>
        </p:nvSpPr>
        <p:spPr>
          <a:xfrm flipH="1">
            <a:off x="3877605" y="521555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2" name="Oval 35"/>
          <p:cNvSpPr/>
          <p:nvPr/>
        </p:nvSpPr>
        <p:spPr>
          <a:xfrm flipH="1">
            <a:off x="4387054" y="53940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3" name="Oval 36"/>
          <p:cNvSpPr/>
          <p:nvPr/>
        </p:nvSpPr>
        <p:spPr>
          <a:xfrm flipH="1">
            <a:off x="4495909" y="563358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4" name="Oval 37"/>
          <p:cNvSpPr/>
          <p:nvPr/>
        </p:nvSpPr>
        <p:spPr>
          <a:xfrm flipH="1">
            <a:off x="4574292" y="48236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5" name="Oval 40"/>
          <p:cNvSpPr/>
          <p:nvPr/>
        </p:nvSpPr>
        <p:spPr>
          <a:xfrm flipH="1">
            <a:off x="2662763" y="5753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6" name="Oval 43"/>
          <p:cNvSpPr/>
          <p:nvPr/>
        </p:nvSpPr>
        <p:spPr>
          <a:xfrm flipH="1">
            <a:off x="1447915" y="565364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7" name="Oval 46"/>
          <p:cNvSpPr/>
          <p:nvPr/>
        </p:nvSpPr>
        <p:spPr>
          <a:xfrm>
            <a:off x="571500" y="391979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8" name="Oval 47"/>
          <p:cNvSpPr/>
          <p:nvPr/>
        </p:nvSpPr>
        <p:spPr>
          <a:xfrm flipH="1">
            <a:off x="636865" y="39890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9" name="Oval 48"/>
          <p:cNvSpPr/>
          <p:nvPr/>
        </p:nvSpPr>
        <p:spPr>
          <a:xfrm>
            <a:off x="2044404" y="3194392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0" name="Oval 49"/>
          <p:cNvSpPr/>
          <p:nvPr/>
        </p:nvSpPr>
        <p:spPr>
          <a:xfrm flipH="1">
            <a:off x="2109769" y="326369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1" name="Oval 50"/>
          <p:cNvSpPr/>
          <p:nvPr/>
        </p:nvSpPr>
        <p:spPr>
          <a:xfrm rot="17882353">
            <a:off x="4343743" y="2870013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2" name="Oval 51"/>
          <p:cNvSpPr/>
          <p:nvPr/>
        </p:nvSpPr>
        <p:spPr>
          <a:xfrm>
            <a:off x="4772126" y="3377208"/>
            <a:ext cx="548357" cy="532584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3" name="Oval 52"/>
          <p:cNvSpPr/>
          <p:nvPr/>
        </p:nvSpPr>
        <p:spPr>
          <a:xfrm flipH="1">
            <a:off x="4894047" y="368851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4" name="Oval 53"/>
          <p:cNvSpPr/>
          <p:nvPr/>
        </p:nvSpPr>
        <p:spPr>
          <a:xfrm flipH="1">
            <a:off x="5069410" y="346119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5" name="Oval 54"/>
          <p:cNvSpPr/>
          <p:nvPr/>
        </p:nvSpPr>
        <p:spPr>
          <a:xfrm flipH="1">
            <a:off x="4405053" y="32157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6" name="Oval 55"/>
          <p:cNvSpPr/>
          <p:nvPr/>
        </p:nvSpPr>
        <p:spPr>
          <a:xfrm>
            <a:off x="684452" y="665512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7" name="Oval 56"/>
          <p:cNvSpPr/>
          <p:nvPr/>
        </p:nvSpPr>
        <p:spPr>
          <a:xfrm flipH="1">
            <a:off x="749816" y="672442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8" name="Oval 57"/>
          <p:cNvSpPr/>
          <p:nvPr/>
        </p:nvSpPr>
        <p:spPr>
          <a:xfrm>
            <a:off x="2584338" y="6874881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9" name="Oval 58"/>
          <p:cNvSpPr/>
          <p:nvPr/>
        </p:nvSpPr>
        <p:spPr>
          <a:xfrm flipH="1">
            <a:off x="2723677" y="6996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0" name="Oval 59"/>
          <p:cNvSpPr/>
          <p:nvPr/>
        </p:nvSpPr>
        <p:spPr>
          <a:xfrm flipH="1">
            <a:off x="3064505" y="712653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1" name="Oval 60"/>
          <p:cNvSpPr/>
          <p:nvPr/>
        </p:nvSpPr>
        <p:spPr>
          <a:xfrm>
            <a:off x="4924652" y="671282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2" name="Oval 61"/>
          <p:cNvSpPr/>
          <p:nvPr/>
        </p:nvSpPr>
        <p:spPr>
          <a:xfrm flipH="1">
            <a:off x="4990016" y="678212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3" name="TextBox 94"/>
          <p:cNvSpPr txBox="1"/>
          <p:nvPr/>
        </p:nvSpPr>
        <p:spPr>
          <a:xfrm>
            <a:off x="2626801" y="53172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44" name="TextBox 95"/>
          <p:cNvSpPr txBox="1"/>
          <p:nvPr/>
        </p:nvSpPr>
        <p:spPr>
          <a:xfrm>
            <a:off x="1160713" y="435407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45" name="TextBox 96"/>
          <p:cNvSpPr txBox="1"/>
          <p:nvPr/>
        </p:nvSpPr>
        <p:spPr>
          <a:xfrm>
            <a:off x="1468561" y="38115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46" name="TextBox 97"/>
          <p:cNvSpPr txBox="1"/>
          <p:nvPr/>
        </p:nvSpPr>
        <p:spPr>
          <a:xfrm>
            <a:off x="3642555" y="41210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147" name="TextBox 98"/>
          <p:cNvSpPr txBox="1"/>
          <p:nvPr/>
        </p:nvSpPr>
        <p:spPr>
          <a:xfrm>
            <a:off x="4188369" y="499512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48" name="TextBox 99"/>
          <p:cNvSpPr txBox="1"/>
          <p:nvPr/>
        </p:nvSpPr>
        <p:spPr>
          <a:xfrm>
            <a:off x="4805784" y="2673998"/>
            <a:ext cx="241402" cy="38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149" name="TextBox 100"/>
          <p:cNvSpPr txBox="1"/>
          <p:nvPr/>
        </p:nvSpPr>
        <p:spPr>
          <a:xfrm>
            <a:off x="5041720" y="306211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56" name="TextBox 101"/>
          <p:cNvSpPr txBox="1"/>
          <p:nvPr/>
        </p:nvSpPr>
        <p:spPr>
          <a:xfrm>
            <a:off x="2066370" y="2850750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57" name="TextBox 102"/>
          <p:cNvSpPr txBox="1"/>
          <p:nvPr/>
        </p:nvSpPr>
        <p:spPr>
          <a:xfrm>
            <a:off x="591138" y="352435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58" name="TextBox 103"/>
          <p:cNvSpPr txBox="1"/>
          <p:nvPr/>
        </p:nvSpPr>
        <p:spPr>
          <a:xfrm>
            <a:off x="734394" y="6319374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59" name="TextBox 104"/>
          <p:cNvSpPr txBox="1"/>
          <p:nvPr/>
        </p:nvSpPr>
        <p:spPr>
          <a:xfrm>
            <a:off x="2889330" y="6554069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60" name="TextBox 105"/>
          <p:cNvSpPr txBox="1"/>
          <p:nvPr/>
        </p:nvSpPr>
        <p:spPr>
          <a:xfrm>
            <a:off x="4945469" y="635824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50" name="* not all edges are depicted">
            <a:extLst>
              <a:ext uri="{FF2B5EF4-FFF2-40B4-BE49-F238E27FC236}">
                <a16:creationId xmlns:a16="http://schemas.microsoft.com/office/drawing/2014/main" id="{723E8C71-B4C5-4E57-B794-A5AF60365435}"/>
              </a:ext>
            </a:extLst>
          </p:cNvPr>
          <p:cNvSpPr txBox="1"/>
          <p:nvPr/>
        </p:nvSpPr>
        <p:spPr>
          <a:xfrm>
            <a:off x="163806" y="9213172"/>
            <a:ext cx="291105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0" i="1"/>
            </a:lvl1pPr>
          </a:lstStyle>
          <a:p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* edges </a:t>
            </a:r>
            <a:r>
              <a:rPr lang="pl-PL" sz="2400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 depicted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1FF9B-5E46-4AE7-ABCA-726AE38F237F}"/>
                  </a:ext>
                </a:extLst>
              </p:cNvPr>
              <p:cNvSpPr txBox="1"/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1FF9B-5E46-4AE7-ABCA-726AE38F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blipFill>
                <a:blip r:embed="rId2"/>
                <a:stretch>
                  <a:fillRect l="-1882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/>
              <a:t>Recursive strategy</a:t>
            </a:r>
          </a:p>
        </p:txBody>
      </p:sp>
      <p:sp>
        <p:nvSpPr>
          <p:cNvPr id="50" name="Oval 42"/>
          <p:cNvSpPr/>
          <p:nvPr/>
        </p:nvSpPr>
        <p:spPr>
          <a:xfrm rot="16200000">
            <a:off x="1652739" y="2972024"/>
            <a:ext cx="2722229" cy="44801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1" name="Oval 45"/>
          <p:cNvSpPr/>
          <p:nvPr/>
        </p:nvSpPr>
        <p:spPr>
          <a:xfrm>
            <a:off x="2588691" y="5684492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2" name="Oval 44"/>
          <p:cNvSpPr/>
          <p:nvPr/>
        </p:nvSpPr>
        <p:spPr>
          <a:xfrm>
            <a:off x="2584338" y="4600275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3" name="Oval 41"/>
          <p:cNvSpPr/>
          <p:nvPr/>
        </p:nvSpPr>
        <p:spPr>
          <a:xfrm>
            <a:off x="890533" y="4669816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4" name="Oval 39"/>
          <p:cNvSpPr/>
          <p:nvPr/>
        </p:nvSpPr>
        <p:spPr>
          <a:xfrm rot="14587709">
            <a:off x="3430243" y="4487158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5" name="Oval 38"/>
          <p:cNvSpPr/>
          <p:nvPr/>
        </p:nvSpPr>
        <p:spPr>
          <a:xfrm rot="14712130">
            <a:off x="4212673" y="5376292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6" name="TextBox 28"/>
          <p:cNvSpPr txBox="1"/>
          <p:nvPr/>
        </p:nvSpPr>
        <p:spPr>
          <a:xfrm>
            <a:off x="2620705" y="42504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57" name="Oval 30"/>
          <p:cNvSpPr/>
          <p:nvPr/>
        </p:nvSpPr>
        <p:spPr>
          <a:xfrm flipH="1">
            <a:off x="1029872" y="492236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8" name="Oval 31"/>
          <p:cNvSpPr/>
          <p:nvPr/>
        </p:nvSpPr>
        <p:spPr>
          <a:xfrm flipH="1">
            <a:off x="1370700" y="47647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9" name="Oval 32"/>
          <p:cNvSpPr/>
          <p:nvPr/>
        </p:nvSpPr>
        <p:spPr>
          <a:xfrm flipH="1">
            <a:off x="2649703" y="46695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0" name="Oval 33"/>
          <p:cNvSpPr/>
          <p:nvPr/>
        </p:nvSpPr>
        <p:spPr>
          <a:xfrm flipH="1">
            <a:off x="3977751" y="455806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1" name="Oval 34"/>
          <p:cNvSpPr/>
          <p:nvPr/>
        </p:nvSpPr>
        <p:spPr>
          <a:xfrm flipH="1">
            <a:off x="3877605" y="521555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2" name="Oval 35"/>
          <p:cNvSpPr/>
          <p:nvPr/>
        </p:nvSpPr>
        <p:spPr>
          <a:xfrm flipH="1">
            <a:off x="4387054" y="53940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3" name="Oval 36"/>
          <p:cNvSpPr/>
          <p:nvPr/>
        </p:nvSpPr>
        <p:spPr>
          <a:xfrm flipH="1">
            <a:off x="4495909" y="563358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9" name="Oval 37"/>
          <p:cNvSpPr/>
          <p:nvPr/>
        </p:nvSpPr>
        <p:spPr>
          <a:xfrm flipH="1">
            <a:off x="4574292" y="48236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0" name="Oval 40"/>
          <p:cNvSpPr/>
          <p:nvPr/>
        </p:nvSpPr>
        <p:spPr>
          <a:xfrm flipH="1">
            <a:off x="2662763" y="5753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1" name="Oval 43"/>
          <p:cNvSpPr/>
          <p:nvPr/>
        </p:nvSpPr>
        <p:spPr>
          <a:xfrm flipH="1">
            <a:off x="1447915" y="565364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2" name="Oval 46"/>
          <p:cNvSpPr/>
          <p:nvPr/>
        </p:nvSpPr>
        <p:spPr>
          <a:xfrm>
            <a:off x="571500" y="391979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3" name="Oval 47"/>
          <p:cNvSpPr/>
          <p:nvPr/>
        </p:nvSpPr>
        <p:spPr>
          <a:xfrm flipH="1">
            <a:off x="636865" y="39890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4" name="Oval 48"/>
          <p:cNvSpPr/>
          <p:nvPr/>
        </p:nvSpPr>
        <p:spPr>
          <a:xfrm>
            <a:off x="2044404" y="3194392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5" name="Oval 49"/>
          <p:cNvSpPr/>
          <p:nvPr/>
        </p:nvSpPr>
        <p:spPr>
          <a:xfrm flipH="1">
            <a:off x="2109769" y="326369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6" name="Oval 50"/>
          <p:cNvSpPr/>
          <p:nvPr/>
        </p:nvSpPr>
        <p:spPr>
          <a:xfrm rot="17882353">
            <a:off x="4343743" y="2870013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7" name="Oval 51"/>
          <p:cNvSpPr/>
          <p:nvPr/>
        </p:nvSpPr>
        <p:spPr>
          <a:xfrm>
            <a:off x="4772126" y="3377208"/>
            <a:ext cx="548357" cy="532584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8" name="Oval 52"/>
          <p:cNvSpPr/>
          <p:nvPr/>
        </p:nvSpPr>
        <p:spPr>
          <a:xfrm flipH="1">
            <a:off x="4894047" y="368851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9" name="Oval 53"/>
          <p:cNvSpPr/>
          <p:nvPr/>
        </p:nvSpPr>
        <p:spPr>
          <a:xfrm flipH="1">
            <a:off x="5069410" y="346119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0" name="Oval 54"/>
          <p:cNvSpPr/>
          <p:nvPr/>
        </p:nvSpPr>
        <p:spPr>
          <a:xfrm flipH="1">
            <a:off x="4405053" y="32157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1" name="Oval 55"/>
          <p:cNvSpPr/>
          <p:nvPr/>
        </p:nvSpPr>
        <p:spPr>
          <a:xfrm>
            <a:off x="684452" y="665512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2" name="Oval 56"/>
          <p:cNvSpPr/>
          <p:nvPr/>
        </p:nvSpPr>
        <p:spPr>
          <a:xfrm flipH="1">
            <a:off x="749816" y="672442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3" name="Oval 57"/>
          <p:cNvSpPr/>
          <p:nvPr/>
        </p:nvSpPr>
        <p:spPr>
          <a:xfrm>
            <a:off x="2584338" y="6874881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4" name="Oval 58"/>
          <p:cNvSpPr/>
          <p:nvPr/>
        </p:nvSpPr>
        <p:spPr>
          <a:xfrm flipH="1">
            <a:off x="2723677" y="6996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5" name="Oval 59"/>
          <p:cNvSpPr/>
          <p:nvPr/>
        </p:nvSpPr>
        <p:spPr>
          <a:xfrm flipH="1">
            <a:off x="3064505" y="712653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6" name="Oval 60"/>
          <p:cNvSpPr/>
          <p:nvPr/>
        </p:nvSpPr>
        <p:spPr>
          <a:xfrm>
            <a:off x="4924652" y="671282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7" name="Oval 61"/>
          <p:cNvSpPr/>
          <p:nvPr/>
        </p:nvSpPr>
        <p:spPr>
          <a:xfrm flipH="1">
            <a:off x="4990016" y="678212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8" name="TextBox 94"/>
          <p:cNvSpPr txBox="1"/>
          <p:nvPr/>
        </p:nvSpPr>
        <p:spPr>
          <a:xfrm>
            <a:off x="2626801" y="53172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89" name="TextBox 95"/>
          <p:cNvSpPr txBox="1"/>
          <p:nvPr/>
        </p:nvSpPr>
        <p:spPr>
          <a:xfrm>
            <a:off x="1160713" y="435407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0" name="TextBox 96"/>
          <p:cNvSpPr txBox="1"/>
          <p:nvPr/>
        </p:nvSpPr>
        <p:spPr>
          <a:xfrm>
            <a:off x="1468561" y="38115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91" name="TextBox 97"/>
          <p:cNvSpPr txBox="1"/>
          <p:nvPr/>
        </p:nvSpPr>
        <p:spPr>
          <a:xfrm>
            <a:off x="3642555" y="41210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92" name="TextBox 98"/>
          <p:cNvSpPr txBox="1"/>
          <p:nvPr/>
        </p:nvSpPr>
        <p:spPr>
          <a:xfrm>
            <a:off x="4188369" y="499512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93" name="TextBox 99"/>
          <p:cNvSpPr txBox="1"/>
          <p:nvPr/>
        </p:nvSpPr>
        <p:spPr>
          <a:xfrm>
            <a:off x="4805784" y="2673998"/>
            <a:ext cx="241402" cy="38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94" name="TextBox 100"/>
          <p:cNvSpPr txBox="1"/>
          <p:nvPr/>
        </p:nvSpPr>
        <p:spPr>
          <a:xfrm>
            <a:off x="5041720" y="306211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95" name="TextBox 101"/>
          <p:cNvSpPr txBox="1"/>
          <p:nvPr/>
        </p:nvSpPr>
        <p:spPr>
          <a:xfrm>
            <a:off x="2066370" y="2850750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6" name="TextBox 102"/>
          <p:cNvSpPr txBox="1"/>
          <p:nvPr/>
        </p:nvSpPr>
        <p:spPr>
          <a:xfrm>
            <a:off x="591138" y="352435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7" name="TextBox 103"/>
          <p:cNvSpPr txBox="1"/>
          <p:nvPr/>
        </p:nvSpPr>
        <p:spPr>
          <a:xfrm>
            <a:off x="734394" y="6319374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98" name="TextBox 104"/>
          <p:cNvSpPr txBox="1"/>
          <p:nvPr/>
        </p:nvSpPr>
        <p:spPr>
          <a:xfrm>
            <a:off x="2889330" y="6554069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99" name="TextBox 105"/>
          <p:cNvSpPr txBox="1"/>
          <p:nvPr/>
        </p:nvSpPr>
        <p:spPr>
          <a:xfrm>
            <a:off x="4945469" y="635824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pic>
        <p:nvPicPr>
          <p:cNvPr id="100" name="Picture 73" descr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20" y="4908710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Oval 134"/>
          <p:cNvSpPr/>
          <p:nvPr/>
        </p:nvSpPr>
        <p:spPr>
          <a:xfrm rot="16200000">
            <a:off x="9931713" y="5067977"/>
            <a:ext cx="288629" cy="2880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2" name="TextBox 143"/>
          <p:cNvSpPr txBox="1"/>
          <p:nvPr/>
        </p:nvSpPr>
        <p:spPr>
          <a:xfrm>
            <a:off x="9906248" y="4722279"/>
            <a:ext cx="36850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17</a:t>
            </a:r>
          </a:p>
        </p:txBody>
      </p:sp>
      <p:sp>
        <p:nvSpPr>
          <p:cNvPr id="103" name="Oval 150"/>
          <p:cNvSpPr/>
          <p:nvPr/>
        </p:nvSpPr>
        <p:spPr>
          <a:xfrm flipH="1">
            <a:off x="9998798" y="51414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4" name="Oval 158"/>
          <p:cNvSpPr/>
          <p:nvPr/>
        </p:nvSpPr>
        <p:spPr>
          <a:xfrm>
            <a:off x="7675267" y="392327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5" name="Oval 159"/>
          <p:cNvSpPr/>
          <p:nvPr/>
        </p:nvSpPr>
        <p:spPr>
          <a:xfrm flipH="1">
            <a:off x="7740632" y="39925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6" name="Oval 160"/>
          <p:cNvSpPr/>
          <p:nvPr/>
        </p:nvSpPr>
        <p:spPr>
          <a:xfrm>
            <a:off x="9148171" y="3197874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7" name="Oval 161"/>
          <p:cNvSpPr/>
          <p:nvPr/>
        </p:nvSpPr>
        <p:spPr>
          <a:xfrm flipH="1">
            <a:off x="9213536" y="326717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8" name="Oval 162"/>
          <p:cNvSpPr/>
          <p:nvPr/>
        </p:nvSpPr>
        <p:spPr>
          <a:xfrm rot="17882353">
            <a:off x="11447511" y="2873496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9" name="Oval 163"/>
          <p:cNvSpPr/>
          <p:nvPr/>
        </p:nvSpPr>
        <p:spPr>
          <a:xfrm>
            <a:off x="11875895" y="3380692"/>
            <a:ext cx="548357" cy="53258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0" name="Oval 164"/>
          <p:cNvSpPr/>
          <p:nvPr/>
        </p:nvSpPr>
        <p:spPr>
          <a:xfrm flipH="1">
            <a:off x="11997816" y="369200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1" name="Oval 165"/>
          <p:cNvSpPr/>
          <p:nvPr/>
        </p:nvSpPr>
        <p:spPr>
          <a:xfrm flipH="1">
            <a:off x="12173179" y="346468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2" name="Oval 166"/>
          <p:cNvSpPr/>
          <p:nvPr/>
        </p:nvSpPr>
        <p:spPr>
          <a:xfrm flipH="1">
            <a:off x="11508822" y="32192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3" name="Oval 167"/>
          <p:cNvSpPr/>
          <p:nvPr/>
        </p:nvSpPr>
        <p:spPr>
          <a:xfrm>
            <a:off x="7788219" y="665860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4" name="Oval 168"/>
          <p:cNvSpPr/>
          <p:nvPr/>
        </p:nvSpPr>
        <p:spPr>
          <a:xfrm flipH="1">
            <a:off x="7853584" y="672791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0" name="Oval 169"/>
          <p:cNvSpPr/>
          <p:nvPr/>
        </p:nvSpPr>
        <p:spPr>
          <a:xfrm>
            <a:off x="9688107" y="6878363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1" name="Oval 170"/>
          <p:cNvSpPr/>
          <p:nvPr/>
        </p:nvSpPr>
        <p:spPr>
          <a:xfrm flipH="1">
            <a:off x="9827445" y="700027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2" name="Oval 171"/>
          <p:cNvSpPr/>
          <p:nvPr/>
        </p:nvSpPr>
        <p:spPr>
          <a:xfrm flipH="1">
            <a:off x="10168273" y="713001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3" name="Oval 172"/>
          <p:cNvSpPr/>
          <p:nvPr/>
        </p:nvSpPr>
        <p:spPr>
          <a:xfrm>
            <a:off x="12028420" y="6716311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4" name="Oval 173"/>
          <p:cNvSpPr/>
          <p:nvPr/>
        </p:nvSpPr>
        <p:spPr>
          <a:xfrm flipH="1">
            <a:off x="12093785" y="678561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5" name="TextBox 179"/>
          <p:cNvSpPr txBox="1"/>
          <p:nvPr/>
        </p:nvSpPr>
        <p:spPr>
          <a:xfrm>
            <a:off x="11909552" y="2677482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161" name="TextBox 180"/>
          <p:cNvSpPr txBox="1"/>
          <p:nvPr/>
        </p:nvSpPr>
        <p:spPr>
          <a:xfrm>
            <a:off x="12145488" y="3065596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62" name="TextBox 181"/>
          <p:cNvSpPr txBox="1"/>
          <p:nvPr/>
        </p:nvSpPr>
        <p:spPr>
          <a:xfrm>
            <a:off x="9170138" y="28542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3" name="TextBox 182"/>
          <p:cNvSpPr txBox="1"/>
          <p:nvPr/>
        </p:nvSpPr>
        <p:spPr>
          <a:xfrm>
            <a:off x="7694906" y="3527841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4" name="TextBox 183"/>
          <p:cNvSpPr txBox="1"/>
          <p:nvPr/>
        </p:nvSpPr>
        <p:spPr>
          <a:xfrm>
            <a:off x="7838162" y="63228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65" name="TextBox 184"/>
          <p:cNvSpPr txBox="1"/>
          <p:nvPr/>
        </p:nvSpPr>
        <p:spPr>
          <a:xfrm>
            <a:off x="9993098" y="655755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66" name="TextBox 185"/>
          <p:cNvSpPr txBox="1"/>
          <p:nvPr/>
        </p:nvSpPr>
        <p:spPr>
          <a:xfrm>
            <a:off x="12049237" y="6361727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D217726-1240-43C6-A5F4-D6A254458E39}"/>
              </a:ext>
            </a:extLst>
          </p:cNvPr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3CA9F130-BB19-49A1-B79E-B51ECC8CD5E3}"/>
              </a:ext>
            </a:extLst>
          </p:cNvPr>
          <p:cNvSpPr txBox="1">
            <a:spLocks/>
          </p:cNvSpPr>
          <p:nvPr/>
        </p:nvSpPr>
        <p:spPr>
          <a:xfrm>
            <a:off x="7044266" y="159120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b="1" dirty="0"/>
              <a:t>Contract set in laminar family</a:t>
            </a:r>
          </a:p>
          <a:p>
            <a:pPr marL="0" indent="0">
              <a:buNone/>
            </a:pPr>
            <a:r>
              <a:rPr lang="en-US" sz="1991" dirty="0"/>
              <a:t>Solve smaller instance recursively</a:t>
            </a:r>
          </a:p>
          <a:p>
            <a:pPr marL="0" indent="0">
              <a:buNone/>
            </a:pPr>
            <a:r>
              <a:rPr lang="en-US" sz="1991" dirty="0"/>
              <a:t>Lift to a subtour in original instance</a:t>
            </a:r>
            <a:endParaRPr lang="pl-PL" sz="1991" dirty="0"/>
          </a:p>
          <a:p>
            <a:pPr marL="0" indent="0">
              <a:buNone/>
            </a:pPr>
            <a:r>
              <a:rPr lang="pl-PL" sz="1991" dirty="0"/>
              <a:t>Complete subtour to tour</a:t>
            </a: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sp>
        <p:nvSpPr>
          <p:cNvPr id="115" name="* not all edges are depicted">
            <a:extLst>
              <a:ext uri="{FF2B5EF4-FFF2-40B4-BE49-F238E27FC236}">
                <a16:creationId xmlns:a16="http://schemas.microsoft.com/office/drawing/2014/main" id="{F8BE2815-A926-4FA4-A816-96972F661275}"/>
              </a:ext>
            </a:extLst>
          </p:cNvPr>
          <p:cNvSpPr txBox="1"/>
          <p:nvPr/>
        </p:nvSpPr>
        <p:spPr>
          <a:xfrm>
            <a:off x="163806" y="9213172"/>
            <a:ext cx="291105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0" i="1"/>
            </a:lvl1pPr>
          </a:lstStyle>
          <a:p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* edges </a:t>
            </a:r>
            <a:r>
              <a:rPr lang="pl-PL" sz="2400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 depicted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F2B1DFF-2557-49F9-9F15-3FD5A8D8DBAE}"/>
                  </a:ext>
                </a:extLst>
              </p:cNvPr>
              <p:cNvSpPr txBox="1"/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F2B1DFF-2557-49F9-9F15-3FD5A8D8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blipFill>
                <a:blip r:embed="rId3"/>
                <a:stretch>
                  <a:fillRect l="-1882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061171-9206-4709-AF82-7666BB859957}"/>
                  </a:ext>
                </a:extLst>
              </p:cNvPr>
              <p:cNvSpPr txBox="1"/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𝑑𝑟𝑜𝑝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D061171-9206-4709-AF82-7666BB859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blipFill>
                <a:blip r:embed="rId4"/>
                <a:stretch>
                  <a:fillRect l="-497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/>
              <a:t>Recursive strategy</a:t>
            </a:r>
          </a:p>
        </p:txBody>
      </p:sp>
      <p:sp>
        <p:nvSpPr>
          <p:cNvPr id="50" name="Oval 42"/>
          <p:cNvSpPr/>
          <p:nvPr/>
        </p:nvSpPr>
        <p:spPr>
          <a:xfrm rot="16200000">
            <a:off x="1652739" y="2972024"/>
            <a:ext cx="2722229" cy="44801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1" name="Oval 45"/>
          <p:cNvSpPr/>
          <p:nvPr/>
        </p:nvSpPr>
        <p:spPr>
          <a:xfrm>
            <a:off x="2588691" y="5684492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2" name="Oval 44"/>
          <p:cNvSpPr/>
          <p:nvPr/>
        </p:nvSpPr>
        <p:spPr>
          <a:xfrm>
            <a:off x="2584338" y="4600275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3" name="Oval 41"/>
          <p:cNvSpPr/>
          <p:nvPr/>
        </p:nvSpPr>
        <p:spPr>
          <a:xfrm>
            <a:off x="890533" y="4669816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4" name="Oval 39"/>
          <p:cNvSpPr/>
          <p:nvPr/>
        </p:nvSpPr>
        <p:spPr>
          <a:xfrm rot="14587709">
            <a:off x="3430243" y="4487158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5" name="Oval 38"/>
          <p:cNvSpPr/>
          <p:nvPr/>
        </p:nvSpPr>
        <p:spPr>
          <a:xfrm rot="14712130">
            <a:off x="4212673" y="5376292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6" name="TextBox 28"/>
          <p:cNvSpPr txBox="1"/>
          <p:nvPr/>
        </p:nvSpPr>
        <p:spPr>
          <a:xfrm>
            <a:off x="2620705" y="42504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57" name="Oval 30"/>
          <p:cNvSpPr/>
          <p:nvPr/>
        </p:nvSpPr>
        <p:spPr>
          <a:xfrm flipH="1">
            <a:off x="1029872" y="492236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8" name="Oval 31"/>
          <p:cNvSpPr/>
          <p:nvPr/>
        </p:nvSpPr>
        <p:spPr>
          <a:xfrm flipH="1">
            <a:off x="1370700" y="47647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59" name="Oval 32"/>
          <p:cNvSpPr/>
          <p:nvPr/>
        </p:nvSpPr>
        <p:spPr>
          <a:xfrm flipH="1">
            <a:off x="2649703" y="46695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0" name="Oval 33"/>
          <p:cNvSpPr/>
          <p:nvPr/>
        </p:nvSpPr>
        <p:spPr>
          <a:xfrm flipH="1">
            <a:off x="3977751" y="455806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1" name="Oval 34"/>
          <p:cNvSpPr/>
          <p:nvPr/>
        </p:nvSpPr>
        <p:spPr>
          <a:xfrm flipH="1">
            <a:off x="3877605" y="521555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2" name="Oval 35"/>
          <p:cNvSpPr/>
          <p:nvPr/>
        </p:nvSpPr>
        <p:spPr>
          <a:xfrm flipH="1">
            <a:off x="4387054" y="53940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3" name="Oval 36"/>
          <p:cNvSpPr/>
          <p:nvPr/>
        </p:nvSpPr>
        <p:spPr>
          <a:xfrm flipH="1">
            <a:off x="4495909" y="563358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69" name="Oval 37"/>
          <p:cNvSpPr/>
          <p:nvPr/>
        </p:nvSpPr>
        <p:spPr>
          <a:xfrm flipH="1">
            <a:off x="4574292" y="48236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0" name="Oval 40"/>
          <p:cNvSpPr/>
          <p:nvPr/>
        </p:nvSpPr>
        <p:spPr>
          <a:xfrm flipH="1">
            <a:off x="2662763" y="5753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1" name="Oval 43"/>
          <p:cNvSpPr/>
          <p:nvPr/>
        </p:nvSpPr>
        <p:spPr>
          <a:xfrm flipH="1">
            <a:off x="1447915" y="565364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2" name="Oval 46"/>
          <p:cNvSpPr/>
          <p:nvPr/>
        </p:nvSpPr>
        <p:spPr>
          <a:xfrm>
            <a:off x="571500" y="391979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3" name="Oval 47"/>
          <p:cNvSpPr/>
          <p:nvPr/>
        </p:nvSpPr>
        <p:spPr>
          <a:xfrm flipH="1">
            <a:off x="636865" y="39890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4" name="Oval 48"/>
          <p:cNvSpPr/>
          <p:nvPr/>
        </p:nvSpPr>
        <p:spPr>
          <a:xfrm>
            <a:off x="2044404" y="3194392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5" name="Oval 49"/>
          <p:cNvSpPr/>
          <p:nvPr/>
        </p:nvSpPr>
        <p:spPr>
          <a:xfrm flipH="1">
            <a:off x="2109769" y="326369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6" name="Oval 50"/>
          <p:cNvSpPr/>
          <p:nvPr/>
        </p:nvSpPr>
        <p:spPr>
          <a:xfrm rot="17882353">
            <a:off x="4343743" y="2870013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7" name="Oval 51"/>
          <p:cNvSpPr/>
          <p:nvPr/>
        </p:nvSpPr>
        <p:spPr>
          <a:xfrm>
            <a:off x="4772126" y="3377208"/>
            <a:ext cx="548357" cy="532584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8" name="Oval 52"/>
          <p:cNvSpPr/>
          <p:nvPr/>
        </p:nvSpPr>
        <p:spPr>
          <a:xfrm flipH="1">
            <a:off x="4894047" y="368851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79" name="Oval 53"/>
          <p:cNvSpPr/>
          <p:nvPr/>
        </p:nvSpPr>
        <p:spPr>
          <a:xfrm flipH="1">
            <a:off x="5069410" y="346119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0" name="Oval 54"/>
          <p:cNvSpPr/>
          <p:nvPr/>
        </p:nvSpPr>
        <p:spPr>
          <a:xfrm flipH="1">
            <a:off x="4405053" y="32157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1" name="Oval 55"/>
          <p:cNvSpPr/>
          <p:nvPr/>
        </p:nvSpPr>
        <p:spPr>
          <a:xfrm>
            <a:off x="684452" y="665512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2" name="Oval 56"/>
          <p:cNvSpPr/>
          <p:nvPr/>
        </p:nvSpPr>
        <p:spPr>
          <a:xfrm flipH="1">
            <a:off x="749816" y="672442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3" name="Oval 57"/>
          <p:cNvSpPr/>
          <p:nvPr/>
        </p:nvSpPr>
        <p:spPr>
          <a:xfrm>
            <a:off x="2584338" y="6874881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4" name="Oval 58"/>
          <p:cNvSpPr/>
          <p:nvPr/>
        </p:nvSpPr>
        <p:spPr>
          <a:xfrm flipH="1">
            <a:off x="2723677" y="6996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5" name="Oval 59"/>
          <p:cNvSpPr/>
          <p:nvPr/>
        </p:nvSpPr>
        <p:spPr>
          <a:xfrm flipH="1">
            <a:off x="3064505" y="712653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6" name="Oval 60"/>
          <p:cNvSpPr/>
          <p:nvPr/>
        </p:nvSpPr>
        <p:spPr>
          <a:xfrm>
            <a:off x="4924652" y="671282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7" name="Oval 61"/>
          <p:cNvSpPr/>
          <p:nvPr/>
        </p:nvSpPr>
        <p:spPr>
          <a:xfrm flipH="1">
            <a:off x="4990016" y="678212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88" name="TextBox 94"/>
          <p:cNvSpPr txBox="1"/>
          <p:nvPr/>
        </p:nvSpPr>
        <p:spPr>
          <a:xfrm>
            <a:off x="2626801" y="53172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89" name="TextBox 95"/>
          <p:cNvSpPr txBox="1"/>
          <p:nvPr/>
        </p:nvSpPr>
        <p:spPr>
          <a:xfrm>
            <a:off x="1160713" y="435407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0" name="TextBox 96"/>
          <p:cNvSpPr txBox="1"/>
          <p:nvPr/>
        </p:nvSpPr>
        <p:spPr>
          <a:xfrm>
            <a:off x="1468561" y="38115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91" name="TextBox 97"/>
          <p:cNvSpPr txBox="1"/>
          <p:nvPr/>
        </p:nvSpPr>
        <p:spPr>
          <a:xfrm>
            <a:off x="3642555" y="41210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92" name="TextBox 98"/>
          <p:cNvSpPr txBox="1"/>
          <p:nvPr/>
        </p:nvSpPr>
        <p:spPr>
          <a:xfrm>
            <a:off x="4188369" y="499512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93" name="TextBox 99"/>
          <p:cNvSpPr txBox="1"/>
          <p:nvPr/>
        </p:nvSpPr>
        <p:spPr>
          <a:xfrm>
            <a:off x="4805784" y="2673998"/>
            <a:ext cx="241402" cy="38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94" name="TextBox 100"/>
          <p:cNvSpPr txBox="1"/>
          <p:nvPr/>
        </p:nvSpPr>
        <p:spPr>
          <a:xfrm>
            <a:off x="5041720" y="306211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95" name="TextBox 101"/>
          <p:cNvSpPr txBox="1"/>
          <p:nvPr/>
        </p:nvSpPr>
        <p:spPr>
          <a:xfrm>
            <a:off x="2066370" y="2850750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6" name="TextBox 102"/>
          <p:cNvSpPr txBox="1"/>
          <p:nvPr/>
        </p:nvSpPr>
        <p:spPr>
          <a:xfrm>
            <a:off x="591138" y="352435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7" name="TextBox 103"/>
          <p:cNvSpPr txBox="1"/>
          <p:nvPr/>
        </p:nvSpPr>
        <p:spPr>
          <a:xfrm>
            <a:off x="734394" y="6319374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98" name="TextBox 104"/>
          <p:cNvSpPr txBox="1"/>
          <p:nvPr/>
        </p:nvSpPr>
        <p:spPr>
          <a:xfrm>
            <a:off x="2889330" y="6554069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99" name="TextBox 105"/>
          <p:cNvSpPr txBox="1"/>
          <p:nvPr/>
        </p:nvSpPr>
        <p:spPr>
          <a:xfrm>
            <a:off x="4945469" y="635824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pic>
        <p:nvPicPr>
          <p:cNvPr id="100" name="Picture 73" descr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20" y="4908710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Oval 134"/>
          <p:cNvSpPr/>
          <p:nvPr/>
        </p:nvSpPr>
        <p:spPr>
          <a:xfrm rot="16200000">
            <a:off x="9931713" y="5067977"/>
            <a:ext cx="288629" cy="2880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2" name="TextBox 143"/>
          <p:cNvSpPr txBox="1"/>
          <p:nvPr/>
        </p:nvSpPr>
        <p:spPr>
          <a:xfrm>
            <a:off x="9906248" y="4722279"/>
            <a:ext cx="36850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17</a:t>
            </a:r>
          </a:p>
        </p:txBody>
      </p:sp>
      <p:sp>
        <p:nvSpPr>
          <p:cNvPr id="103" name="Oval 150"/>
          <p:cNvSpPr/>
          <p:nvPr/>
        </p:nvSpPr>
        <p:spPr>
          <a:xfrm flipH="1">
            <a:off x="9998798" y="51414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4" name="Oval 158"/>
          <p:cNvSpPr/>
          <p:nvPr/>
        </p:nvSpPr>
        <p:spPr>
          <a:xfrm>
            <a:off x="7675267" y="392327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5" name="Oval 159"/>
          <p:cNvSpPr/>
          <p:nvPr/>
        </p:nvSpPr>
        <p:spPr>
          <a:xfrm flipH="1">
            <a:off x="7740632" y="39925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6" name="Oval 160"/>
          <p:cNvSpPr/>
          <p:nvPr/>
        </p:nvSpPr>
        <p:spPr>
          <a:xfrm>
            <a:off x="9148171" y="3197874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7" name="Oval 161"/>
          <p:cNvSpPr/>
          <p:nvPr/>
        </p:nvSpPr>
        <p:spPr>
          <a:xfrm flipH="1">
            <a:off x="9213536" y="326717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8" name="Oval 162"/>
          <p:cNvSpPr/>
          <p:nvPr/>
        </p:nvSpPr>
        <p:spPr>
          <a:xfrm rot="17882353">
            <a:off x="11447511" y="2873496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09" name="Oval 163"/>
          <p:cNvSpPr/>
          <p:nvPr/>
        </p:nvSpPr>
        <p:spPr>
          <a:xfrm>
            <a:off x="11875895" y="3380692"/>
            <a:ext cx="548357" cy="53258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0" name="Oval 164"/>
          <p:cNvSpPr/>
          <p:nvPr/>
        </p:nvSpPr>
        <p:spPr>
          <a:xfrm flipH="1">
            <a:off x="11997816" y="369200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1" name="Oval 165"/>
          <p:cNvSpPr/>
          <p:nvPr/>
        </p:nvSpPr>
        <p:spPr>
          <a:xfrm flipH="1">
            <a:off x="12173179" y="346468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2" name="Oval 166"/>
          <p:cNvSpPr/>
          <p:nvPr/>
        </p:nvSpPr>
        <p:spPr>
          <a:xfrm flipH="1">
            <a:off x="11508822" y="32192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3" name="Oval 167"/>
          <p:cNvSpPr/>
          <p:nvPr/>
        </p:nvSpPr>
        <p:spPr>
          <a:xfrm>
            <a:off x="7788219" y="665860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4" name="Oval 168"/>
          <p:cNvSpPr/>
          <p:nvPr/>
        </p:nvSpPr>
        <p:spPr>
          <a:xfrm flipH="1">
            <a:off x="7853584" y="672791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0" name="Oval 169"/>
          <p:cNvSpPr/>
          <p:nvPr/>
        </p:nvSpPr>
        <p:spPr>
          <a:xfrm>
            <a:off x="9688107" y="6878363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1" name="Oval 170"/>
          <p:cNvSpPr/>
          <p:nvPr/>
        </p:nvSpPr>
        <p:spPr>
          <a:xfrm flipH="1">
            <a:off x="9827445" y="700027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2" name="Oval 171"/>
          <p:cNvSpPr/>
          <p:nvPr/>
        </p:nvSpPr>
        <p:spPr>
          <a:xfrm flipH="1">
            <a:off x="10168273" y="713001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3" name="Oval 172"/>
          <p:cNvSpPr/>
          <p:nvPr/>
        </p:nvSpPr>
        <p:spPr>
          <a:xfrm>
            <a:off x="12028420" y="6716311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4" name="Oval 173"/>
          <p:cNvSpPr/>
          <p:nvPr/>
        </p:nvSpPr>
        <p:spPr>
          <a:xfrm flipH="1">
            <a:off x="12093785" y="678561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5" name="TextBox 179"/>
          <p:cNvSpPr txBox="1"/>
          <p:nvPr/>
        </p:nvSpPr>
        <p:spPr>
          <a:xfrm>
            <a:off x="11909552" y="2677482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161" name="TextBox 180"/>
          <p:cNvSpPr txBox="1"/>
          <p:nvPr/>
        </p:nvSpPr>
        <p:spPr>
          <a:xfrm>
            <a:off x="12145488" y="3065596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62" name="TextBox 181"/>
          <p:cNvSpPr txBox="1"/>
          <p:nvPr/>
        </p:nvSpPr>
        <p:spPr>
          <a:xfrm>
            <a:off x="9170138" y="28542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3" name="TextBox 182"/>
          <p:cNvSpPr txBox="1"/>
          <p:nvPr/>
        </p:nvSpPr>
        <p:spPr>
          <a:xfrm>
            <a:off x="7694906" y="3527841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4" name="TextBox 183"/>
          <p:cNvSpPr txBox="1"/>
          <p:nvPr/>
        </p:nvSpPr>
        <p:spPr>
          <a:xfrm>
            <a:off x="7838162" y="63228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65" name="TextBox 184"/>
          <p:cNvSpPr txBox="1"/>
          <p:nvPr/>
        </p:nvSpPr>
        <p:spPr>
          <a:xfrm>
            <a:off x="9993098" y="655755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66" name="TextBox 185"/>
          <p:cNvSpPr txBox="1"/>
          <p:nvPr/>
        </p:nvSpPr>
        <p:spPr>
          <a:xfrm>
            <a:off x="12049237" y="6361727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cxnSp>
        <p:nvCxnSpPr>
          <p:cNvPr id="167" name="Straight Arrow Connector 87"/>
          <p:cNvCxnSpPr/>
          <p:nvPr/>
        </p:nvCxnSpPr>
        <p:spPr>
          <a:xfrm flipH="1">
            <a:off x="9283894" y="3291275"/>
            <a:ext cx="2295287" cy="4790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68" name="Straight Arrow Connector 92"/>
          <p:cNvCxnSpPr/>
          <p:nvPr/>
        </p:nvCxnSpPr>
        <p:spPr>
          <a:xfrm flipH="1">
            <a:off x="7810990" y="3339174"/>
            <a:ext cx="1472905" cy="72540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69" name="Straight Arrow Connector 106"/>
          <p:cNvCxnSpPr/>
          <p:nvPr/>
        </p:nvCxnSpPr>
        <p:spPr>
          <a:xfrm>
            <a:off x="7810990" y="4064579"/>
            <a:ext cx="2258167" cy="114883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0" name="Straight Arrow Connector 107"/>
          <p:cNvCxnSpPr/>
          <p:nvPr/>
        </p:nvCxnSpPr>
        <p:spPr>
          <a:xfrm>
            <a:off x="10069156" y="5213409"/>
            <a:ext cx="2094988" cy="16442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1" name="Straight Arrow Connector 108"/>
          <p:cNvCxnSpPr/>
          <p:nvPr/>
        </p:nvCxnSpPr>
        <p:spPr>
          <a:xfrm flipH="1">
            <a:off x="10238631" y="6857612"/>
            <a:ext cx="1925513" cy="3444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2" name="Straight Arrow Connector 109"/>
          <p:cNvCxnSpPr/>
          <p:nvPr/>
        </p:nvCxnSpPr>
        <p:spPr>
          <a:xfrm flipH="1" flipV="1">
            <a:off x="9897803" y="7072278"/>
            <a:ext cx="340829" cy="12973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3" name="Straight Arrow Connector 110"/>
          <p:cNvCxnSpPr/>
          <p:nvPr/>
        </p:nvCxnSpPr>
        <p:spPr>
          <a:xfrm flipH="1" flipV="1">
            <a:off x="7923942" y="6799910"/>
            <a:ext cx="1973862" cy="27236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4" name="Straight Arrow Connector 113"/>
          <p:cNvCxnSpPr/>
          <p:nvPr/>
        </p:nvCxnSpPr>
        <p:spPr>
          <a:xfrm flipV="1">
            <a:off x="7923942" y="5213409"/>
            <a:ext cx="2145215" cy="158650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5" name="Straight Arrow Connector 67"/>
          <p:cNvCxnSpPr/>
          <p:nvPr/>
        </p:nvCxnSpPr>
        <p:spPr>
          <a:xfrm flipV="1">
            <a:off x="10069156" y="3536681"/>
            <a:ext cx="2174382" cy="167672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6" name="Straight Arrow Connector 120"/>
          <p:cNvCxnSpPr/>
          <p:nvPr/>
        </p:nvCxnSpPr>
        <p:spPr>
          <a:xfrm flipH="1">
            <a:off x="12068174" y="3536681"/>
            <a:ext cx="175364" cy="22732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77" name="Straight Arrow Connector 123"/>
          <p:cNvCxnSpPr/>
          <p:nvPr/>
        </p:nvCxnSpPr>
        <p:spPr>
          <a:xfrm flipH="1" flipV="1">
            <a:off x="11579180" y="3291275"/>
            <a:ext cx="488995" cy="47272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D217726-1240-43C6-A5F4-D6A254458E39}"/>
              </a:ext>
            </a:extLst>
          </p:cNvPr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3CA9F130-BB19-49A1-B79E-B51ECC8CD5E3}"/>
              </a:ext>
            </a:extLst>
          </p:cNvPr>
          <p:cNvSpPr txBox="1">
            <a:spLocks/>
          </p:cNvSpPr>
          <p:nvPr/>
        </p:nvSpPr>
        <p:spPr>
          <a:xfrm>
            <a:off x="7044266" y="159120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Contract set in laminar family</a:t>
            </a:r>
          </a:p>
          <a:p>
            <a:pPr marL="0" indent="0">
              <a:buNone/>
            </a:pPr>
            <a:r>
              <a:rPr lang="en-US" sz="1991" b="1" dirty="0"/>
              <a:t>Solve smaller instance recursively</a:t>
            </a:r>
          </a:p>
          <a:p>
            <a:pPr marL="0" indent="0">
              <a:buNone/>
            </a:pPr>
            <a:r>
              <a:rPr lang="en-US" sz="1991" dirty="0"/>
              <a:t>Lift to a subtour in original instance</a:t>
            </a:r>
            <a:endParaRPr lang="pl-PL" sz="1991" dirty="0"/>
          </a:p>
          <a:p>
            <a:pPr marL="0" indent="0">
              <a:buNone/>
            </a:pPr>
            <a:r>
              <a:rPr lang="pl-PL" sz="1991" dirty="0"/>
              <a:t>Complete subtour to tour</a:t>
            </a: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p:sp>
        <p:nvSpPr>
          <p:cNvPr id="118" name="* not all edges are depicted">
            <a:extLst>
              <a:ext uri="{FF2B5EF4-FFF2-40B4-BE49-F238E27FC236}">
                <a16:creationId xmlns:a16="http://schemas.microsoft.com/office/drawing/2014/main" id="{248AB231-F10E-457D-8935-3299E93F3B23}"/>
              </a:ext>
            </a:extLst>
          </p:cNvPr>
          <p:cNvSpPr txBox="1"/>
          <p:nvPr/>
        </p:nvSpPr>
        <p:spPr>
          <a:xfrm>
            <a:off x="163806" y="9213172"/>
            <a:ext cx="291105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b="0" i="1"/>
            </a:lvl1pPr>
          </a:lstStyle>
          <a:p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* edges </a:t>
            </a:r>
            <a:r>
              <a:rPr lang="pl-PL" sz="2400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z="2400" dirty="0">
                <a:latin typeface="Helvetica Neue"/>
                <a:ea typeface="Helvetica Neue"/>
                <a:cs typeface="Helvetica Neue"/>
                <a:sym typeface="Helvetica Neue"/>
              </a:rPr>
              <a:t> depicted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27BC5EB-ADB2-461E-A205-2047A88F5CA1}"/>
                  </a:ext>
                </a:extLst>
              </p:cNvPr>
              <p:cNvSpPr txBox="1"/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27BC5EB-ADB2-461E-A205-2047A88F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blipFill>
                <a:blip r:embed="rId3"/>
                <a:stretch>
                  <a:fillRect l="-1882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8E9DAC1-8D3F-4582-A26A-8D0197B8E625}"/>
                  </a:ext>
                </a:extLst>
              </p:cNvPr>
              <p:cNvSpPr txBox="1"/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𝑑𝑟𝑜𝑝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8E9DAC1-8D3F-4582-A26A-8D0197B8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blipFill>
                <a:blip r:embed="rId4"/>
                <a:stretch>
                  <a:fillRect l="-497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387D5D0-9E35-4658-B596-3F4E1CF48205}"/>
                  </a:ext>
                </a:extLst>
              </p:cNvPr>
              <p:cNvSpPr txBox="1"/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mr-I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</m:oMath>
                  </m:oMathPara>
                </a14:m>
                <a:b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: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−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𝑏𝑢𝑑𝑔𝑒𝑡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387D5D0-9E35-4658-B596-3F4E1CF4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blipFill>
                <a:blip r:embed="rId5"/>
                <a:stretch>
                  <a:fillRect r="-486" b="-10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2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3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18" grpId="0" animBg="1"/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/>
              <a:t>Recursive strategy</a:t>
            </a:r>
          </a:p>
        </p:txBody>
      </p:sp>
      <p:pic>
        <p:nvPicPr>
          <p:cNvPr id="115" name="Picture 73" descr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95820" y="4908710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34"/>
          <p:cNvSpPr/>
          <p:nvPr/>
        </p:nvSpPr>
        <p:spPr>
          <a:xfrm rot="16200000">
            <a:off x="9931713" y="5067977"/>
            <a:ext cx="288629" cy="2880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7" name="TextBox 143"/>
          <p:cNvSpPr txBox="1"/>
          <p:nvPr/>
        </p:nvSpPr>
        <p:spPr>
          <a:xfrm>
            <a:off x="9906248" y="4722279"/>
            <a:ext cx="36850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17</a:t>
            </a:r>
          </a:p>
        </p:txBody>
      </p:sp>
      <p:sp>
        <p:nvSpPr>
          <p:cNvPr id="118" name="Oval 150"/>
          <p:cNvSpPr/>
          <p:nvPr/>
        </p:nvSpPr>
        <p:spPr>
          <a:xfrm flipH="1">
            <a:off x="9998798" y="51414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9" name="Oval 158"/>
          <p:cNvSpPr/>
          <p:nvPr/>
        </p:nvSpPr>
        <p:spPr>
          <a:xfrm>
            <a:off x="7675267" y="392327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0" name="Oval 159"/>
          <p:cNvSpPr/>
          <p:nvPr/>
        </p:nvSpPr>
        <p:spPr>
          <a:xfrm flipH="1">
            <a:off x="7740632" y="39925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1" name="Oval 160"/>
          <p:cNvSpPr/>
          <p:nvPr/>
        </p:nvSpPr>
        <p:spPr>
          <a:xfrm>
            <a:off x="9148171" y="3197874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2" name="Oval 161"/>
          <p:cNvSpPr/>
          <p:nvPr/>
        </p:nvSpPr>
        <p:spPr>
          <a:xfrm flipH="1">
            <a:off x="9213536" y="326717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3" name="Oval 162"/>
          <p:cNvSpPr/>
          <p:nvPr/>
        </p:nvSpPr>
        <p:spPr>
          <a:xfrm rot="17882353">
            <a:off x="11447511" y="2873496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4" name="Oval 163"/>
          <p:cNvSpPr/>
          <p:nvPr/>
        </p:nvSpPr>
        <p:spPr>
          <a:xfrm>
            <a:off x="11875895" y="3380692"/>
            <a:ext cx="548357" cy="53258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5" name="Oval 164"/>
          <p:cNvSpPr/>
          <p:nvPr/>
        </p:nvSpPr>
        <p:spPr>
          <a:xfrm flipH="1">
            <a:off x="11997816" y="369200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6" name="Oval 165"/>
          <p:cNvSpPr/>
          <p:nvPr/>
        </p:nvSpPr>
        <p:spPr>
          <a:xfrm flipH="1">
            <a:off x="12173179" y="346468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7" name="Oval 166"/>
          <p:cNvSpPr/>
          <p:nvPr/>
        </p:nvSpPr>
        <p:spPr>
          <a:xfrm flipH="1">
            <a:off x="11508822" y="32192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8" name="Oval 167"/>
          <p:cNvSpPr/>
          <p:nvPr/>
        </p:nvSpPr>
        <p:spPr>
          <a:xfrm>
            <a:off x="7788219" y="665860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9" name="Oval 168"/>
          <p:cNvSpPr/>
          <p:nvPr/>
        </p:nvSpPr>
        <p:spPr>
          <a:xfrm flipH="1">
            <a:off x="7853584" y="672791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0" name="Oval 169"/>
          <p:cNvSpPr/>
          <p:nvPr/>
        </p:nvSpPr>
        <p:spPr>
          <a:xfrm>
            <a:off x="9688107" y="6878363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1" name="Oval 170"/>
          <p:cNvSpPr/>
          <p:nvPr/>
        </p:nvSpPr>
        <p:spPr>
          <a:xfrm flipH="1">
            <a:off x="9827445" y="700027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2" name="Oval 171"/>
          <p:cNvSpPr/>
          <p:nvPr/>
        </p:nvSpPr>
        <p:spPr>
          <a:xfrm flipH="1">
            <a:off x="10168273" y="713001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3" name="Oval 172"/>
          <p:cNvSpPr/>
          <p:nvPr/>
        </p:nvSpPr>
        <p:spPr>
          <a:xfrm>
            <a:off x="12028420" y="6716311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4" name="Oval 173"/>
          <p:cNvSpPr/>
          <p:nvPr/>
        </p:nvSpPr>
        <p:spPr>
          <a:xfrm flipH="1">
            <a:off x="12093785" y="678561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5" name="TextBox 179"/>
          <p:cNvSpPr txBox="1"/>
          <p:nvPr/>
        </p:nvSpPr>
        <p:spPr>
          <a:xfrm>
            <a:off x="11909552" y="2677482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136" name="TextBox 180"/>
          <p:cNvSpPr txBox="1"/>
          <p:nvPr/>
        </p:nvSpPr>
        <p:spPr>
          <a:xfrm>
            <a:off x="12145488" y="3065596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37" name="TextBox 181"/>
          <p:cNvSpPr txBox="1"/>
          <p:nvPr/>
        </p:nvSpPr>
        <p:spPr>
          <a:xfrm>
            <a:off x="9170138" y="28542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38" name="TextBox 182"/>
          <p:cNvSpPr txBox="1"/>
          <p:nvPr/>
        </p:nvSpPr>
        <p:spPr>
          <a:xfrm>
            <a:off x="7694906" y="3527841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39" name="TextBox 183"/>
          <p:cNvSpPr txBox="1"/>
          <p:nvPr/>
        </p:nvSpPr>
        <p:spPr>
          <a:xfrm>
            <a:off x="7838162" y="63228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40" name="TextBox 184"/>
          <p:cNvSpPr txBox="1"/>
          <p:nvPr/>
        </p:nvSpPr>
        <p:spPr>
          <a:xfrm>
            <a:off x="9993098" y="655755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41" name="TextBox 185"/>
          <p:cNvSpPr txBox="1"/>
          <p:nvPr/>
        </p:nvSpPr>
        <p:spPr>
          <a:xfrm>
            <a:off x="12049237" y="6361727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cxnSp>
        <p:nvCxnSpPr>
          <p:cNvPr id="142" name="Straight Arrow Connector 87"/>
          <p:cNvCxnSpPr/>
          <p:nvPr/>
        </p:nvCxnSpPr>
        <p:spPr>
          <a:xfrm flipH="1">
            <a:off x="9283894" y="3291275"/>
            <a:ext cx="2295287" cy="4790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3" name="Straight Arrow Connector 92"/>
          <p:cNvCxnSpPr/>
          <p:nvPr/>
        </p:nvCxnSpPr>
        <p:spPr>
          <a:xfrm flipH="1">
            <a:off x="7810990" y="3339174"/>
            <a:ext cx="1472905" cy="72540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4" name="Straight Arrow Connector 106"/>
          <p:cNvCxnSpPr/>
          <p:nvPr/>
        </p:nvCxnSpPr>
        <p:spPr>
          <a:xfrm>
            <a:off x="7810990" y="4064579"/>
            <a:ext cx="2258167" cy="114883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5" name="Straight Arrow Connector 107"/>
          <p:cNvCxnSpPr/>
          <p:nvPr/>
        </p:nvCxnSpPr>
        <p:spPr>
          <a:xfrm>
            <a:off x="10069156" y="5213409"/>
            <a:ext cx="2094988" cy="16442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6" name="Straight Arrow Connector 108"/>
          <p:cNvCxnSpPr/>
          <p:nvPr/>
        </p:nvCxnSpPr>
        <p:spPr>
          <a:xfrm flipH="1">
            <a:off x="10238631" y="6857612"/>
            <a:ext cx="1925513" cy="3444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7" name="Straight Arrow Connector 109"/>
          <p:cNvCxnSpPr/>
          <p:nvPr/>
        </p:nvCxnSpPr>
        <p:spPr>
          <a:xfrm flipH="1" flipV="1">
            <a:off x="9897803" y="7072278"/>
            <a:ext cx="340829" cy="12973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8" name="Straight Arrow Connector 110"/>
          <p:cNvCxnSpPr/>
          <p:nvPr/>
        </p:nvCxnSpPr>
        <p:spPr>
          <a:xfrm flipH="1" flipV="1">
            <a:off x="7923942" y="6799910"/>
            <a:ext cx="1973862" cy="27236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9" name="Straight Arrow Connector 113"/>
          <p:cNvCxnSpPr/>
          <p:nvPr/>
        </p:nvCxnSpPr>
        <p:spPr>
          <a:xfrm flipV="1">
            <a:off x="7923942" y="5213409"/>
            <a:ext cx="2145215" cy="158650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6" name="Straight Arrow Connector 67"/>
          <p:cNvCxnSpPr/>
          <p:nvPr/>
        </p:nvCxnSpPr>
        <p:spPr>
          <a:xfrm flipV="1">
            <a:off x="10069156" y="3536681"/>
            <a:ext cx="2174382" cy="167672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7" name="Straight Arrow Connector 120"/>
          <p:cNvCxnSpPr/>
          <p:nvPr/>
        </p:nvCxnSpPr>
        <p:spPr>
          <a:xfrm flipH="1">
            <a:off x="12068174" y="3536681"/>
            <a:ext cx="175364" cy="22732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8" name="Straight Arrow Connector 123"/>
          <p:cNvCxnSpPr/>
          <p:nvPr/>
        </p:nvCxnSpPr>
        <p:spPr>
          <a:xfrm flipH="1" flipV="1">
            <a:off x="11579180" y="3291275"/>
            <a:ext cx="488995" cy="47272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159" name="Oval 42"/>
          <p:cNvSpPr/>
          <p:nvPr/>
        </p:nvSpPr>
        <p:spPr>
          <a:xfrm rot="16200000">
            <a:off x="1652739" y="2972024"/>
            <a:ext cx="2722229" cy="44801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60" name="Oval 45"/>
          <p:cNvSpPr/>
          <p:nvPr/>
        </p:nvSpPr>
        <p:spPr>
          <a:xfrm>
            <a:off x="2588691" y="5684492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8" name="Oval 44"/>
          <p:cNvSpPr/>
          <p:nvPr/>
        </p:nvSpPr>
        <p:spPr>
          <a:xfrm>
            <a:off x="2584338" y="4600275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9" name="Oval 41"/>
          <p:cNvSpPr/>
          <p:nvPr/>
        </p:nvSpPr>
        <p:spPr>
          <a:xfrm>
            <a:off x="890533" y="4669816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0" name="Oval 39"/>
          <p:cNvSpPr/>
          <p:nvPr/>
        </p:nvSpPr>
        <p:spPr>
          <a:xfrm rot="14587709">
            <a:off x="3430243" y="4487158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1" name="Oval 38"/>
          <p:cNvSpPr/>
          <p:nvPr/>
        </p:nvSpPr>
        <p:spPr>
          <a:xfrm rot="14712130">
            <a:off x="4212673" y="5376292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2" name="TextBox 28"/>
          <p:cNvSpPr txBox="1"/>
          <p:nvPr/>
        </p:nvSpPr>
        <p:spPr>
          <a:xfrm>
            <a:off x="2620705" y="42504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83" name="Oval 30"/>
          <p:cNvSpPr/>
          <p:nvPr/>
        </p:nvSpPr>
        <p:spPr>
          <a:xfrm flipH="1">
            <a:off x="1029872" y="492236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4" name="Oval 31"/>
          <p:cNvSpPr/>
          <p:nvPr/>
        </p:nvSpPr>
        <p:spPr>
          <a:xfrm flipH="1">
            <a:off x="1370700" y="47647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5" name="Oval 32"/>
          <p:cNvSpPr/>
          <p:nvPr/>
        </p:nvSpPr>
        <p:spPr>
          <a:xfrm flipH="1">
            <a:off x="2649703" y="46695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6" name="Oval 33"/>
          <p:cNvSpPr/>
          <p:nvPr/>
        </p:nvSpPr>
        <p:spPr>
          <a:xfrm flipH="1">
            <a:off x="3977751" y="455806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7" name="Oval 34"/>
          <p:cNvSpPr/>
          <p:nvPr/>
        </p:nvSpPr>
        <p:spPr>
          <a:xfrm flipH="1">
            <a:off x="3877605" y="521555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8" name="Oval 35"/>
          <p:cNvSpPr/>
          <p:nvPr/>
        </p:nvSpPr>
        <p:spPr>
          <a:xfrm flipH="1">
            <a:off x="4387054" y="53940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9" name="Oval 36"/>
          <p:cNvSpPr/>
          <p:nvPr/>
        </p:nvSpPr>
        <p:spPr>
          <a:xfrm flipH="1">
            <a:off x="4495909" y="563358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0" name="Oval 37"/>
          <p:cNvSpPr/>
          <p:nvPr/>
        </p:nvSpPr>
        <p:spPr>
          <a:xfrm flipH="1">
            <a:off x="4574292" y="48236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1" name="Oval 40"/>
          <p:cNvSpPr/>
          <p:nvPr/>
        </p:nvSpPr>
        <p:spPr>
          <a:xfrm flipH="1">
            <a:off x="2662763" y="5753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2" name="Oval 43"/>
          <p:cNvSpPr/>
          <p:nvPr/>
        </p:nvSpPr>
        <p:spPr>
          <a:xfrm flipH="1">
            <a:off x="1447915" y="565364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3" name="Oval 46"/>
          <p:cNvSpPr/>
          <p:nvPr/>
        </p:nvSpPr>
        <p:spPr>
          <a:xfrm>
            <a:off x="571500" y="391979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4" name="Oval 47"/>
          <p:cNvSpPr/>
          <p:nvPr/>
        </p:nvSpPr>
        <p:spPr>
          <a:xfrm flipH="1">
            <a:off x="636865" y="39890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5" name="Oval 48"/>
          <p:cNvSpPr/>
          <p:nvPr/>
        </p:nvSpPr>
        <p:spPr>
          <a:xfrm>
            <a:off x="2044404" y="3194392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6" name="Oval 49"/>
          <p:cNvSpPr/>
          <p:nvPr/>
        </p:nvSpPr>
        <p:spPr>
          <a:xfrm flipH="1">
            <a:off x="2109769" y="326369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7" name="Oval 50"/>
          <p:cNvSpPr/>
          <p:nvPr/>
        </p:nvSpPr>
        <p:spPr>
          <a:xfrm rot="17882353">
            <a:off x="4343743" y="2870013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8" name="Oval 51"/>
          <p:cNvSpPr/>
          <p:nvPr/>
        </p:nvSpPr>
        <p:spPr>
          <a:xfrm>
            <a:off x="4772126" y="3377208"/>
            <a:ext cx="548357" cy="532584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9" name="Oval 52"/>
          <p:cNvSpPr/>
          <p:nvPr/>
        </p:nvSpPr>
        <p:spPr>
          <a:xfrm flipH="1">
            <a:off x="4894047" y="368851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0" name="Oval 53"/>
          <p:cNvSpPr/>
          <p:nvPr/>
        </p:nvSpPr>
        <p:spPr>
          <a:xfrm flipH="1">
            <a:off x="5069410" y="346119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1" name="Oval 54"/>
          <p:cNvSpPr/>
          <p:nvPr/>
        </p:nvSpPr>
        <p:spPr>
          <a:xfrm flipH="1">
            <a:off x="4405053" y="32157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2" name="Oval 55"/>
          <p:cNvSpPr/>
          <p:nvPr/>
        </p:nvSpPr>
        <p:spPr>
          <a:xfrm>
            <a:off x="684452" y="665512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3" name="Oval 56"/>
          <p:cNvSpPr/>
          <p:nvPr/>
        </p:nvSpPr>
        <p:spPr>
          <a:xfrm flipH="1">
            <a:off x="749816" y="672442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4" name="Oval 57"/>
          <p:cNvSpPr/>
          <p:nvPr/>
        </p:nvSpPr>
        <p:spPr>
          <a:xfrm>
            <a:off x="2584338" y="6874881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5" name="Oval 58"/>
          <p:cNvSpPr/>
          <p:nvPr/>
        </p:nvSpPr>
        <p:spPr>
          <a:xfrm flipH="1">
            <a:off x="2723677" y="6996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6" name="Oval 59"/>
          <p:cNvSpPr/>
          <p:nvPr/>
        </p:nvSpPr>
        <p:spPr>
          <a:xfrm flipH="1">
            <a:off x="3064505" y="712653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7" name="Oval 60"/>
          <p:cNvSpPr/>
          <p:nvPr/>
        </p:nvSpPr>
        <p:spPr>
          <a:xfrm>
            <a:off x="4924652" y="671282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8" name="Oval 61"/>
          <p:cNvSpPr/>
          <p:nvPr/>
        </p:nvSpPr>
        <p:spPr>
          <a:xfrm flipH="1">
            <a:off x="4990016" y="678212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9" name="TextBox 94"/>
          <p:cNvSpPr txBox="1"/>
          <p:nvPr/>
        </p:nvSpPr>
        <p:spPr>
          <a:xfrm>
            <a:off x="2626801" y="53172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0" name="TextBox 95"/>
          <p:cNvSpPr txBox="1"/>
          <p:nvPr/>
        </p:nvSpPr>
        <p:spPr>
          <a:xfrm>
            <a:off x="1160713" y="435407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1" name="TextBox 96"/>
          <p:cNvSpPr txBox="1"/>
          <p:nvPr/>
        </p:nvSpPr>
        <p:spPr>
          <a:xfrm>
            <a:off x="1468561" y="38115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212" name="TextBox 97"/>
          <p:cNvSpPr txBox="1"/>
          <p:nvPr/>
        </p:nvSpPr>
        <p:spPr>
          <a:xfrm>
            <a:off x="3642555" y="41210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213" name="TextBox 98"/>
          <p:cNvSpPr txBox="1"/>
          <p:nvPr/>
        </p:nvSpPr>
        <p:spPr>
          <a:xfrm>
            <a:off x="4188369" y="499512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14" name="TextBox 99"/>
          <p:cNvSpPr txBox="1"/>
          <p:nvPr/>
        </p:nvSpPr>
        <p:spPr>
          <a:xfrm>
            <a:off x="4805784" y="2673998"/>
            <a:ext cx="241402" cy="38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215" name="TextBox 100"/>
          <p:cNvSpPr txBox="1"/>
          <p:nvPr/>
        </p:nvSpPr>
        <p:spPr>
          <a:xfrm>
            <a:off x="5041720" y="306211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16" name="TextBox 101"/>
          <p:cNvSpPr txBox="1"/>
          <p:nvPr/>
        </p:nvSpPr>
        <p:spPr>
          <a:xfrm>
            <a:off x="2066370" y="2850750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7" name="TextBox 102"/>
          <p:cNvSpPr txBox="1"/>
          <p:nvPr/>
        </p:nvSpPr>
        <p:spPr>
          <a:xfrm>
            <a:off x="591138" y="352435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8" name="TextBox 103"/>
          <p:cNvSpPr txBox="1"/>
          <p:nvPr/>
        </p:nvSpPr>
        <p:spPr>
          <a:xfrm>
            <a:off x="734394" y="6319374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219" name="TextBox 104"/>
          <p:cNvSpPr txBox="1"/>
          <p:nvPr/>
        </p:nvSpPr>
        <p:spPr>
          <a:xfrm>
            <a:off x="2889330" y="6554069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20" name="TextBox 105"/>
          <p:cNvSpPr txBox="1"/>
          <p:nvPr/>
        </p:nvSpPr>
        <p:spPr>
          <a:xfrm>
            <a:off x="4945469" y="635824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cxnSp>
        <p:nvCxnSpPr>
          <p:cNvPr id="221" name="Straight Arrow Connector 88"/>
          <p:cNvCxnSpPr/>
          <p:nvPr/>
        </p:nvCxnSpPr>
        <p:spPr>
          <a:xfrm flipH="1">
            <a:off x="2180127" y="3287792"/>
            <a:ext cx="2295285" cy="4790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2" name="Straight Arrow Connector 91"/>
          <p:cNvCxnSpPr/>
          <p:nvPr/>
        </p:nvCxnSpPr>
        <p:spPr>
          <a:xfrm flipH="1" flipV="1">
            <a:off x="4475411" y="3287792"/>
            <a:ext cx="488995" cy="47272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3" name="Straight Arrow Connector 111"/>
          <p:cNvCxnSpPr/>
          <p:nvPr/>
        </p:nvCxnSpPr>
        <p:spPr>
          <a:xfrm flipH="1">
            <a:off x="4964405" y="3533198"/>
            <a:ext cx="175364" cy="22732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224" name="Straight Arrow Connector 67"/>
          <p:cNvSpPr/>
          <p:nvPr/>
        </p:nvSpPr>
        <p:spPr>
          <a:xfrm rot="10800000" flipH="1">
            <a:off x="4715009" y="3605198"/>
            <a:ext cx="424761" cy="129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25400">
            <a:solidFill>
              <a:srgbClr val="557E8A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3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25" name="Straight Arrow Connector 114"/>
          <p:cNvCxnSpPr/>
          <p:nvPr/>
        </p:nvCxnSpPr>
        <p:spPr>
          <a:xfrm flipH="1">
            <a:off x="707223" y="3335691"/>
            <a:ext cx="1472905" cy="72540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6" name="Straight Arrow Connector 115"/>
          <p:cNvCxnSpPr/>
          <p:nvPr/>
        </p:nvCxnSpPr>
        <p:spPr>
          <a:xfrm>
            <a:off x="707223" y="4061096"/>
            <a:ext cx="393008" cy="933265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7" name="Straight Arrow Connector 117"/>
          <p:cNvCxnSpPr/>
          <p:nvPr/>
        </p:nvCxnSpPr>
        <p:spPr>
          <a:xfrm>
            <a:off x="4566267" y="5705582"/>
            <a:ext cx="494108" cy="114854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8" name="Straight Arrow Connector 119"/>
          <p:cNvCxnSpPr/>
          <p:nvPr/>
        </p:nvCxnSpPr>
        <p:spPr>
          <a:xfrm>
            <a:off x="1100230" y="4994360"/>
            <a:ext cx="1632892" cy="83143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9" name="Straight Arrow Connector 124"/>
          <p:cNvCxnSpPr/>
          <p:nvPr/>
        </p:nvCxnSpPr>
        <p:spPr>
          <a:xfrm flipV="1">
            <a:off x="2733121" y="5287558"/>
            <a:ext cx="1214843" cy="53823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0" name="Straight Arrow Connector 125"/>
          <p:cNvCxnSpPr/>
          <p:nvPr/>
        </p:nvCxnSpPr>
        <p:spPr>
          <a:xfrm>
            <a:off x="3947963" y="5287558"/>
            <a:ext cx="618305" cy="418025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1" name="Straight Arrow Connector 126"/>
          <p:cNvCxnSpPr/>
          <p:nvPr/>
        </p:nvCxnSpPr>
        <p:spPr>
          <a:xfrm flipH="1">
            <a:off x="3134863" y="6854128"/>
            <a:ext cx="1925512" cy="3444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2" name="Straight Arrow Connector 127"/>
          <p:cNvCxnSpPr/>
          <p:nvPr/>
        </p:nvCxnSpPr>
        <p:spPr>
          <a:xfrm flipH="1" flipV="1">
            <a:off x="2794035" y="7068796"/>
            <a:ext cx="340829" cy="12973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3" name="Straight Arrow Connector 128"/>
          <p:cNvCxnSpPr/>
          <p:nvPr/>
        </p:nvCxnSpPr>
        <p:spPr>
          <a:xfrm flipH="1" flipV="1">
            <a:off x="820174" y="6796426"/>
            <a:ext cx="1973862" cy="27237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4" name="Straight Arrow Connector 129"/>
          <p:cNvCxnSpPr/>
          <p:nvPr/>
        </p:nvCxnSpPr>
        <p:spPr>
          <a:xfrm flipV="1">
            <a:off x="820174" y="5725647"/>
            <a:ext cx="698100" cy="107078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5" name="Straight Arrow Connector 131"/>
          <p:cNvCxnSpPr/>
          <p:nvPr/>
        </p:nvCxnSpPr>
        <p:spPr>
          <a:xfrm flipV="1">
            <a:off x="1518273" y="4741575"/>
            <a:ext cx="1201789" cy="984073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6" name="Straight Arrow Connector 135"/>
          <p:cNvCxnSpPr/>
          <p:nvPr/>
        </p:nvCxnSpPr>
        <p:spPr>
          <a:xfrm flipV="1">
            <a:off x="2720061" y="4630069"/>
            <a:ext cx="1328049" cy="11150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7" name="Straight Arrow Connector 137"/>
          <p:cNvCxnSpPr/>
          <p:nvPr/>
        </p:nvCxnSpPr>
        <p:spPr>
          <a:xfrm>
            <a:off x="4048109" y="4630069"/>
            <a:ext cx="596542" cy="26561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71960B1-6F22-4C9A-8AC9-D4CBC72D1889}"/>
              </a:ext>
            </a:extLst>
          </p:cNvPr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26BECFD8-A3E4-4C00-ADC3-14AFD00FFC9A}"/>
              </a:ext>
            </a:extLst>
          </p:cNvPr>
          <p:cNvSpPr txBox="1">
            <a:spLocks/>
          </p:cNvSpPr>
          <p:nvPr/>
        </p:nvSpPr>
        <p:spPr>
          <a:xfrm>
            <a:off x="7044266" y="159120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Contract set in laminar family</a:t>
            </a:r>
          </a:p>
          <a:p>
            <a:pPr marL="0" indent="0">
              <a:buNone/>
            </a:pPr>
            <a:r>
              <a:rPr lang="en-US" sz="1991" dirty="0"/>
              <a:t>Solve smaller instance recursively</a:t>
            </a:r>
          </a:p>
          <a:p>
            <a:pPr marL="0" indent="0">
              <a:buNone/>
            </a:pPr>
            <a:r>
              <a:rPr lang="en-US" sz="1991" b="1" dirty="0"/>
              <a:t>Lift to a subtour in original instance</a:t>
            </a:r>
            <a:endParaRPr lang="pl-PL" sz="1991" b="1" dirty="0"/>
          </a:p>
          <a:p>
            <a:pPr marL="0" indent="0">
              <a:buNone/>
            </a:pPr>
            <a:r>
              <a:rPr lang="pl-PL" sz="1991" dirty="0"/>
              <a:t>Complete subtour to tour</a:t>
            </a: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29920E5-E053-4451-BA19-0B0376752184}"/>
                  </a:ext>
                </a:extLst>
              </p:cNvPr>
              <p:cNvSpPr txBox="1"/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29920E5-E053-4451-BA19-0B0376752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blipFill>
                <a:blip r:embed="rId4"/>
                <a:stretch>
                  <a:fillRect l="-1882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63E3490-C0E8-4E1B-9256-E1DAB3E30B5E}"/>
                  </a:ext>
                </a:extLst>
              </p:cNvPr>
              <p:cNvSpPr txBox="1"/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𝑑𝑟𝑜𝑝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63E3490-C0E8-4E1B-9256-E1DAB3E30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blipFill>
                <a:blip r:embed="rId5"/>
                <a:stretch>
                  <a:fillRect l="-497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56BF222-644F-41F2-80FB-DD255F120B04}"/>
                  </a:ext>
                </a:extLst>
              </p:cNvPr>
              <p:cNvSpPr txBox="1"/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mr-I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</m:oMath>
                  </m:oMathPara>
                </a14:m>
                <a:b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: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−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𝑏𝑢𝑑𝑔𝑒𝑡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56BF222-644F-41F2-80FB-DD255F120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blipFill>
                <a:blip r:embed="rId6"/>
                <a:stretch>
                  <a:fillRect r="-486" b="-10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CB7640E-440B-435B-AF81-E26968458230}"/>
                  </a:ext>
                </a:extLst>
              </p:cNvPr>
              <p:cNvSpPr txBox="1"/>
              <p:nvPr/>
            </p:nvSpPr>
            <p:spPr>
              <a:xfrm>
                <a:off x="1253817" y="8213998"/>
                <a:ext cx="5018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𝑂𝑃𝑇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CB7640E-440B-435B-AF81-E2696845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7" y="8213998"/>
                <a:ext cx="5018877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394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 advAuto="0"/>
      <p:bldP spid="222" grpId="0" animBg="1" advAuto="0"/>
      <p:bldP spid="223" grpId="0" animBg="1" advAuto="0"/>
      <p:bldP spid="224" grpId="0" animBg="1" advAuto="0"/>
      <p:bldP spid="225" grpId="0" animBg="1" advAuto="0"/>
      <p:bldP spid="226" grpId="0" animBg="1" advAuto="0"/>
      <p:bldP spid="227" grpId="0" animBg="1" advAuto="0"/>
      <p:bldP spid="228" grpId="0" animBg="1" advAuto="0"/>
      <p:bldP spid="229" grpId="0" animBg="1" advAuto="0"/>
      <p:bldP spid="230" grpId="0" animBg="1" advAuto="0"/>
      <p:bldP spid="231" grpId="0" animBg="1" advAuto="0"/>
      <p:bldP spid="232" grpId="0" animBg="1" advAuto="0"/>
      <p:bldP spid="233" grpId="0" animBg="1" advAuto="0"/>
      <p:bldP spid="234" grpId="0" animBg="1" advAuto="0"/>
      <p:bldP spid="235" grpId="0" animBg="1" advAuto="0"/>
      <p:bldP spid="236" grpId="0" animBg="1" advAuto="0"/>
      <p:bldP spid="237" grpId="0" animBg="1" advAuto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C49771-90CD-4C31-A23E-8C8AFEA9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9377">
            <a:off x="5812534" y="3538397"/>
            <a:ext cx="1335024" cy="2059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77EA72-34A1-4F9E-A8C1-4590D7273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3" y="3209651"/>
            <a:ext cx="3637911" cy="37857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CBEC99-C618-42D6-8B0A-413E39C7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two results for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70DB3-7A52-4449-B635-5A29A38BBFE2}"/>
              </a:ext>
            </a:extLst>
          </p:cNvPr>
          <p:cNvSpPr txBox="1"/>
          <p:nvPr/>
        </p:nvSpPr>
        <p:spPr>
          <a:xfrm>
            <a:off x="1419544" y="2192287"/>
            <a:ext cx="400050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1. </a:t>
            </a:r>
            <a:r>
              <a:rPr kumimoji="0" lang="pl-PL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Asymmetric Traveling Salesman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48BB7-DAEF-4948-AA45-E68E0FDBF63E}"/>
              </a:ext>
            </a:extLst>
          </p:cNvPr>
          <p:cNvSpPr txBox="1"/>
          <p:nvPr/>
        </p:nvSpPr>
        <p:spPr>
          <a:xfrm>
            <a:off x="1238249" y="7109907"/>
            <a:ext cx="400050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Constant-factor approximation algorithm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D449AA-60D3-464D-A2E2-3A461FDF1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6950" y="3095098"/>
            <a:ext cx="4054752" cy="4054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03BCB-3374-4A1F-82ED-9F6209209BE9}"/>
              </a:ext>
            </a:extLst>
          </p:cNvPr>
          <p:cNvSpPr txBox="1"/>
          <p:nvPr/>
        </p:nvSpPr>
        <p:spPr>
          <a:xfrm>
            <a:off x="7401202" y="2376192"/>
            <a:ext cx="4000500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600" b="1" dirty="0"/>
              <a:t>2. </a:t>
            </a:r>
            <a:r>
              <a:rPr kumimoji="0" lang="pl-PL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Perfect Matching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952A8-6335-4C02-96E1-56F6183E8965}"/>
              </a:ext>
            </a:extLst>
          </p:cNvPr>
          <p:cNvSpPr txBox="1"/>
          <p:nvPr/>
        </p:nvSpPr>
        <p:spPr>
          <a:xfrm>
            <a:off x="7346950" y="7109907"/>
            <a:ext cx="400050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Parallel deterministic algorithm</a:t>
            </a:r>
            <a:r>
              <a:rPr kumimoji="0" lang="pl-PL" sz="2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(quasi-NC)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438B6BC-3F7B-42F3-9D75-83123B7A9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7216" y="4647545"/>
            <a:ext cx="3226332" cy="32263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C989A8F-E1E0-4A6E-86F3-0FA830000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2674" y="4238855"/>
            <a:ext cx="1410879" cy="14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6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2080"/>
            <a:ext cx="11861800" cy="1397000"/>
          </a:xfrm>
        </p:spPr>
        <p:txBody>
          <a:bodyPr/>
          <a:lstStyle/>
          <a:p>
            <a:r>
              <a:rPr lang="en-US" dirty="0"/>
              <a:t>Recursive strategy</a:t>
            </a:r>
          </a:p>
        </p:txBody>
      </p:sp>
      <p:pic>
        <p:nvPicPr>
          <p:cNvPr id="115" name="Picture 73" descr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95820" y="4908710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34"/>
          <p:cNvSpPr/>
          <p:nvPr/>
        </p:nvSpPr>
        <p:spPr>
          <a:xfrm rot="16200000">
            <a:off x="9931713" y="5067977"/>
            <a:ext cx="288629" cy="2880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7" name="TextBox 143"/>
          <p:cNvSpPr txBox="1"/>
          <p:nvPr/>
        </p:nvSpPr>
        <p:spPr>
          <a:xfrm>
            <a:off x="9906248" y="4722279"/>
            <a:ext cx="36850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17</a:t>
            </a:r>
          </a:p>
        </p:txBody>
      </p:sp>
      <p:sp>
        <p:nvSpPr>
          <p:cNvPr id="118" name="Oval 150"/>
          <p:cNvSpPr/>
          <p:nvPr/>
        </p:nvSpPr>
        <p:spPr>
          <a:xfrm flipH="1">
            <a:off x="9998798" y="51414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19" name="Oval 158"/>
          <p:cNvSpPr/>
          <p:nvPr/>
        </p:nvSpPr>
        <p:spPr>
          <a:xfrm>
            <a:off x="7675267" y="392327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0" name="Oval 159"/>
          <p:cNvSpPr/>
          <p:nvPr/>
        </p:nvSpPr>
        <p:spPr>
          <a:xfrm flipH="1">
            <a:off x="7740632" y="39925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1" name="Oval 160"/>
          <p:cNvSpPr/>
          <p:nvPr/>
        </p:nvSpPr>
        <p:spPr>
          <a:xfrm>
            <a:off x="9148171" y="3197874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2" name="Oval 161"/>
          <p:cNvSpPr/>
          <p:nvPr/>
        </p:nvSpPr>
        <p:spPr>
          <a:xfrm flipH="1">
            <a:off x="9213536" y="3267174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3" name="Oval 162"/>
          <p:cNvSpPr/>
          <p:nvPr/>
        </p:nvSpPr>
        <p:spPr>
          <a:xfrm rot="17882353">
            <a:off x="11447511" y="2873496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4" name="Oval 163"/>
          <p:cNvSpPr/>
          <p:nvPr/>
        </p:nvSpPr>
        <p:spPr>
          <a:xfrm>
            <a:off x="11875895" y="3380692"/>
            <a:ext cx="548357" cy="53258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5" name="Oval 164"/>
          <p:cNvSpPr/>
          <p:nvPr/>
        </p:nvSpPr>
        <p:spPr>
          <a:xfrm flipH="1">
            <a:off x="11997816" y="369200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6" name="Oval 165"/>
          <p:cNvSpPr/>
          <p:nvPr/>
        </p:nvSpPr>
        <p:spPr>
          <a:xfrm flipH="1">
            <a:off x="12173179" y="346468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7" name="Oval 166"/>
          <p:cNvSpPr/>
          <p:nvPr/>
        </p:nvSpPr>
        <p:spPr>
          <a:xfrm flipH="1">
            <a:off x="11508822" y="32192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8" name="Oval 167"/>
          <p:cNvSpPr/>
          <p:nvPr/>
        </p:nvSpPr>
        <p:spPr>
          <a:xfrm>
            <a:off x="7788219" y="665860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9" name="Oval 168"/>
          <p:cNvSpPr/>
          <p:nvPr/>
        </p:nvSpPr>
        <p:spPr>
          <a:xfrm flipH="1">
            <a:off x="7853584" y="672791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0" name="Oval 169"/>
          <p:cNvSpPr/>
          <p:nvPr/>
        </p:nvSpPr>
        <p:spPr>
          <a:xfrm>
            <a:off x="9688107" y="6878363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1" name="Oval 170"/>
          <p:cNvSpPr/>
          <p:nvPr/>
        </p:nvSpPr>
        <p:spPr>
          <a:xfrm flipH="1">
            <a:off x="9827445" y="700027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2" name="Oval 171"/>
          <p:cNvSpPr/>
          <p:nvPr/>
        </p:nvSpPr>
        <p:spPr>
          <a:xfrm flipH="1">
            <a:off x="10168273" y="713001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3" name="Oval 172"/>
          <p:cNvSpPr/>
          <p:nvPr/>
        </p:nvSpPr>
        <p:spPr>
          <a:xfrm>
            <a:off x="12028420" y="6716311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4" name="Oval 173"/>
          <p:cNvSpPr/>
          <p:nvPr/>
        </p:nvSpPr>
        <p:spPr>
          <a:xfrm flipH="1">
            <a:off x="12093785" y="678561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5" name="TextBox 179"/>
          <p:cNvSpPr txBox="1"/>
          <p:nvPr/>
        </p:nvSpPr>
        <p:spPr>
          <a:xfrm>
            <a:off x="11909552" y="2677482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136" name="TextBox 180"/>
          <p:cNvSpPr txBox="1"/>
          <p:nvPr/>
        </p:nvSpPr>
        <p:spPr>
          <a:xfrm>
            <a:off x="12145488" y="3065596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37" name="TextBox 181"/>
          <p:cNvSpPr txBox="1"/>
          <p:nvPr/>
        </p:nvSpPr>
        <p:spPr>
          <a:xfrm>
            <a:off x="9170138" y="28542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38" name="TextBox 182"/>
          <p:cNvSpPr txBox="1"/>
          <p:nvPr/>
        </p:nvSpPr>
        <p:spPr>
          <a:xfrm>
            <a:off x="7694906" y="3527841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39" name="TextBox 183"/>
          <p:cNvSpPr txBox="1"/>
          <p:nvPr/>
        </p:nvSpPr>
        <p:spPr>
          <a:xfrm>
            <a:off x="7838162" y="63228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40" name="TextBox 184"/>
          <p:cNvSpPr txBox="1"/>
          <p:nvPr/>
        </p:nvSpPr>
        <p:spPr>
          <a:xfrm>
            <a:off x="9993098" y="655755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41" name="TextBox 185"/>
          <p:cNvSpPr txBox="1"/>
          <p:nvPr/>
        </p:nvSpPr>
        <p:spPr>
          <a:xfrm>
            <a:off x="12049237" y="6361727"/>
            <a:ext cx="2414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cxnSp>
        <p:nvCxnSpPr>
          <p:cNvPr id="142" name="Straight Arrow Connector 87"/>
          <p:cNvCxnSpPr/>
          <p:nvPr/>
        </p:nvCxnSpPr>
        <p:spPr>
          <a:xfrm flipH="1">
            <a:off x="9283894" y="3291275"/>
            <a:ext cx="2295287" cy="4790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3" name="Straight Arrow Connector 92"/>
          <p:cNvCxnSpPr/>
          <p:nvPr/>
        </p:nvCxnSpPr>
        <p:spPr>
          <a:xfrm flipH="1">
            <a:off x="7810990" y="3339174"/>
            <a:ext cx="1472905" cy="72540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4" name="Straight Arrow Connector 106"/>
          <p:cNvCxnSpPr/>
          <p:nvPr/>
        </p:nvCxnSpPr>
        <p:spPr>
          <a:xfrm>
            <a:off x="7810990" y="4064579"/>
            <a:ext cx="2258167" cy="114883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5" name="Straight Arrow Connector 107"/>
          <p:cNvCxnSpPr/>
          <p:nvPr/>
        </p:nvCxnSpPr>
        <p:spPr>
          <a:xfrm>
            <a:off x="10069156" y="5213409"/>
            <a:ext cx="2094988" cy="16442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6" name="Straight Arrow Connector 108"/>
          <p:cNvCxnSpPr/>
          <p:nvPr/>
        </p:nvCxnSpPr>
        <p:spPr>
          <a:xfrm flipH="1">
            <a:off x="10238631" y="6857612"/>
            <a:ext cx="1925513" cy="3444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7" name="Straight Arrow Connector 109"/>
          <p:cNvCxnSpPr/>
          <p:nvPr/>
        </p:nvCxnSpPr>
        <p:spPr>
          <a:xfrm flipH="1" flipV="1">
            <a:off x="9897803" y="7072278"/>
            <a:ext cx="340829" cy="12973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8" name="Straight Arrow Connector 110"/>
          <p:cNvCxnSpPr/>
          <p:nvPr/>
        </p:nvCxnSpPr>
        <p:spPr>
          <a:xfrm flipH="1" flipV="1">
            <a:off x="7923942" y="6799910"/>
            <a:ext cx="1973862" cy="27236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49" name="Straight Arrow Connector 113"/>
          <p:cNvCxnSpPr/>
          <p:nvPr/>
        </p:nvCxnSpPr>
        <p:spPr>
          <a:xfrm flipV="1">
            <a:off x="7923942" y="5213409"/>
            <a:ext cx="2145215" cy="158650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6" name="Straight Arrow Connector 67"/>
          <p:cNvCxnSpPr/>
          <p:nvPr/>
        </p:nvCxnSpPr>
        <p:spPr>
          <a:xfrm flipV="1">
            <a:off x="10069156" y="3536681"/>
            <a:ext cx="2174382" cy="167672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7" name="Straight Arrow Connector 120"/>
          <p:cNvCxnSpPr/>
          <p:nvPr/>
        </p:nvCxnSpPr>
        <p:spPr>
          <a:xfrm flipH="1">
            <a:off x="12068174" y="3536681"/>
            <a:ext cx="175364" cy="22732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58" name="Straight Arrow Connector 123"/>
          <p:cNvCxnSpPr/>
          <p:nvPr/>
        </p:nvCxnSpPr>
        <p:spPr>
          <a:xfrm flipH="1" flipV="1">
            <a:off x="11579180" y="3291275"/>
            <a:ext cx="488995" cy="47272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159" name="Oval 42"/>
          <p:cNvSpPr/>
          <p:nvPr/>
        </p:nvSpPr>
        <p:spPr>
          <a:xfrm rot="16200000">
            <a:off x="1652739" y="2972024"/>
            <a:ext cx="2722229" cy="448010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60" name="Oval 45"/>
          <p:cNvSpPr/>
          <p:nvPr/>
        </p:nvSpPr>
        <p:spPr>
          <a:xfrm>
            <a:off x="2588691" y="5684492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8" name="Oval 44"/>
          <p:cNvSpPr/>
          <p:nvPr/>
        </p:nvSpPr>
        <p:spPr>
          <a:xfrm>
            <a:off x="2584338" y="4600275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9" name="Oval 41"/>
          <p:cNvSpPr/>
          <p:nvPr/>
        </p:nvSpPr>
        <p:spPr>
          <a:xfrm>
            <a:off x="890533" y="4669816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0" name="Oval 39"/>
          <p:cNvSpPr/>
          <p:nvPr/>
        </p:nvSpPr>
        <p:spPr>
          <a:xfrm rot="14587709">
            <a:off x="3430243" y="4487158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1" name="Oval 38"/>
          <p:cNvSpPr/>
          <p:nvPr/>
        </p:nvSpPr>
        <p:spPr>
          <a:xfrm rot="14712130">
            <a:off x="4212673" y="5376292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2" name="TextBox 28"/>
          <p:cNvSpPr txBox="1"/>
          <p:nvPr/>
        </p:nvSpPr>
        <p:spPr>
          <a:xfrm>
            <a:off x="2620705" y="42504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83" name="Oval 30"/>
          <p:cNvSpPr/>
          <p:nvPr/>
        </p:nvSpPr>
        <p:spPr>
          <a:xfrm flipH="1">
            <a:off x="1029872" y="4922360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4" name="Oval 31"/>
          <p:cNvSpPr/>
          <p:nvPr/>
        </p:nvSpPr>
        <p:spPr>
          <a:xfrm flipH="1">
            <a:off x="1370700" y="476470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5" name="Oval 32"/>
          <p:cNvSpPr/>
          <p:nvPr/>
        </p:nvSpPr>
        <p:spPr>
          <a:xfrm flipH="1">
            <a:off x="2649703" y="4669575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6" name="Oval 33"/>
          <p:cNvSpPr/>
          <p:nvPr/>
        </p:nvSpPr>
        <p:spPr>
          <a:xfrm flipH="1">
            <a:off x="3977751" y="455806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7" name="Oval 34"/>
          <p:cNvSpPr/>
          <p:nvPr/>
        </p:nvSpPr>
        <p:spPr>
          <a:xfrm flipH="1">
            <a:off x="3877605" y="521555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8" name="Oval 35"/>
          <p:cNvSpPr/>
          <p:nvPr/>
        </p:nvSpPr>
        <p:spPr>
          <a:xfrm flipH="1">
            <a:off x="4387054" y="53940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9" name="Oval 36"/>
          <p:cNvSpPr/>
          <p:nvPr/>
        </p:nvSpPr>
        <p:spPr>
          <a:xfrm flipH="1">
            <a:off x="4495909" y="563358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0" name="Oval 37"/>
          <p:cNvSpPr/>
          <p:nvPr/>
        </p:nvSpPr>
        <p:spPr>
          <a:xfrm flipH="1">
            <a:off x="4574292" y="482367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1" name="Oval 40"/>
          <p:cNvSpPr/>
          <p:nvPr/>
        </p:nvSpPr>
        <p:spPr>
          <a:xfrm flipH="1">
            <a:off x="2662763" y="5753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2" name="Oval 43"/>
          <p:cNvSpPr/>
          <p:nvPr/>
        </p:nvSpPr>
        <p:spPr>
          <a:xfrm flipH="1">
            <a:off x="1447915" y="5653647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3" name="Oval 46"/>
          <p:cNvSpPr/>
          <p:nvPr/>
        </p:nvSpPr>
        <p:spPr>
          <a:xfrm>
            <a:off x="571500" y="391979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4" name="Oval 47"/>
          <p:cNvSpPr/>
          <p:nvPr/>
        </p:nvSpPr>
        <p:spPr>
          <a:xfrm flipH="1">
            <a:off x="636865" y="39890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5" name="Oval 48"/>
          <p:cNvSpPr/>
          <p:nvPr/>
        </p:nvSpPr>
        <p:spPr>
          <a:xfrm>
            <a:off x="2044404" y="3194392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6" name="Oval 49"/>
          <p:cNvSpPr/>
          <p:nvPr/>
        </p:nvSpPr>
        <p:spPr>
          <a:xfrm flipH="1">
            <a:off x="2109769" y="326369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7" name="Oval 50"/>
          <p:cNvSpPr/>
          <p:nvPr/>
        </p:nvSpPr>
        <p:spPr>
          <a:xfrm rot="17882353">
            <a:off x="4343743" y="2870013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8" name="Oval 51"/>
          <p:cNvSpPr/>
          <p:nvPr/>
        </p:nvSpPr>
        <p:spPr>
          <a:xfrm>
            <a:off x="4772126" y="3377208"/>
            <a:ext cx="548357" cy="532584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9" name="Oval 52"/>
          <p:cNvSpPr/>
          <p:nvPr/>
        </p:nvSpPr>
        <p:spPr>
          <a:xfrm flipH="1">
            <a:off x="4894047" y="3688519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0" name="Oval 53"/>
          <p:cNvSpPr/>
          <p:nvPr/>
        </p:nvSpPr>
        <p:spPr>
          <a:xfrm flipH="1">
            <a:off x="5069410" y="346119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1" name="Oval 54"/>
          <p:cNvSpPr/>
          <p:nvPr/>
        </p:nvSpPr>
        <p:spPr>
          <a:xfrm flipH="1">
            <a:off x="4405053" y="3215792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2" name="Oval 55"/>
          <p:cNvSpPr/>
          <p:nvPr/>
        </p:nvSpPr>
        <p:spPr>
          <a:xfrm>
            <a:off x="684452" y="665512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3" name="Oval 56"/>
          <p:cNvSpPr/>
          <p:nvPr/>
        </p:nvSpPr>
        <p:spPr>
          <a:xfrm flipH="1">
            <a:off x="749816" y="672442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4" name="Oval 57"/>
          <p:cNvSpPr/>
          <p:nvPr/>
        </p:nvSpPr>
        <p:spPr>
          <a:xfrm>
            <a:off x="2584338" y="6874881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5" name="Oval 58"/>
          <p:cNvSpPr/>
          <p:nvPr/>
        </p:nvSpPr>
        <p:spPr>
          <a:xfrm flipH="1">
            <a:off x="2723677" y="6996796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6" name="Oval 59"/>
          <p:cNvSpPr/>
          <p:nvPr/>
        </p:nvSpPr>
        <p:spPr>
          <a:xfrm flipH="1">
            <a:off x="3064505" y="7126531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7" name="Oval 60"/>
          <p:cNvSpPr/>
          <p:nvPr/>
        </p:nvSpPr>
        <p:spPr>
          <a:xfrm>
            <a:off x="4924652" y="671282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>
            <a:solidFill>
              <a:srgbClr val="975D4A"/>
            </a:solidFill>
          </a:ln>
        </p:spPr>
        <p:txBody>
          <a:bodyPr lIns="50800" tIns="50800" rIns="50800" bIns="50800" anchor="ctr"/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8" name="Oval 61"/>
          <p:cNvSpPr/>
          <p:nvPr/>
        </p:nvSpPr>
        <p:spPr>
          <a:xfrm flipH="1">
            <a:off x="4990016" y="6782128"/>
            <a:ext cx="140717" cy="144001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9" name="TextBox 94"/>
          <p:cNvSpPr txBox="1"/>
          <p:nvPr/>
        </p:nvSpPr>
        <p:spPr>
          <a:xfrm>
            <a:off x="2626801" y="5317245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0" name="TextBox 95"/>
          <p:cNvSpPr txBox="1"/>
          <p:nvPr/>
        </p:nvSpPr>
        <p:spPr>
          <a:xfrm>
            <a:off x="1160713" y="435407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1" name="TextBox 96"/>
          <p:cNvSpPr txBox="1"/>
          <p:nvPr/>
        </p:nvSpPr>
        <p:spPr>
          <a:xfrm>
            <a:off x="1468561" y="381153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212" name="TextBox 97"/>
          <p:cNvSpPr txBox="1"/>
          <p:nvPr/>
        </p:nvSpPr>
        <p:spPr>
          <a:xfrm>
            <a:off x="3642555" y="4121056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213" name="TextBox 98"/>
          <p:cNvSpPr txBox="1"/>
          <p:nvPr/>
        </p:nvSpPr>
        <p:spPr>
          <a:xfrm>
            <a:off x="4188369" y="499512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14" name="TextBox 99"/>
          <p:cNvSpPr txBox="1"/>
          <p:nvPr/>
        </p:nvSpPr>
        <p:spPr>
          <a:xfrm>
            <a:off x="4805784" y="2673998"/>
            <a:ext cx="241402" cy="38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6</a:t>
            </a:r>
          </a:p>
        </p:txBody>
      </p:sp>
      <p:sp>
        <p:nvSpPr>
          <p:cNvPr id="215" name="TextBox 100"/>
          <p:cNvSpPr txBox="1"/>
          <p:nvPr/>
        </p:nvSpPr>
        <p:spPr>
          <a:xfrm>
            <a:off x="5041720" y="3062112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16" name="TextBox 101"/>
          <p:cNvSpPr txBox="1"/>
          <p:nvPr/>
        </p:nvSpPr>
        <p:spPr>
          <a:xfrm>
            <a:off x="2066370" y="2850750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7" name="TextBox 102"/>
          <p:cNvSpPr txBox="1"/>
          <p:nvPr/>
        </p:nvSpPr>
        <p:spPr>
          <a:xfrm>
            <a:off x="591138" y="3524357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18" name="TextBox 103"/>
          <p:cNvSpPr txBox="1"/>
          <p:nvPr/>
        </p:nvSpPr>
        <p:spPr>
          <a:xfrm>
            <a:off x="734394" y="6319374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219" name="TextBox 104"/>
          <p:cNvSpPr txBox="1"/>
          <p:nvPr/>
        </p:nvSpPr>
        <p:spPr>
          <a:xfrm>
            <a:off x="2889330" y="6554069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20" name="TextBox 105"/>
          <p:cNvSpPr txBox="1"/>
          <p:nvPr/>
        </p:nvSpPr>
        <p:spPr>
          <a:xfrm>
            <a:off x="4945469" y="6358243"/>
            <a:ext cx="24140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3</a:t>
            </a:r>
          </a:p>
        </p:txBody>
      </p:sp>
      <p:cxnSp>
        <p:nvCxnSpPr>
          <p:cNvPr id="221" name="Straight Arrow Connector 88"/>
          <p:cNvCxnSpPr/>
          <p:nvPr/>
        </p:nvCxnSpPr>
        <p:spPr>
          <a:xfrm flipH="1">
            <a:off x="2180127" y="3287792"/>
            <a:ext cx="2295285" cy="4790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2" name="Straight Arrow Connector 91"/>
          <p:cNvCxnSpPr/>
          <p:nvPr/>
        </p:nvCxnSpPr>
        <p:spPr>
          <a:xfrm flipH="1" flipV="1">
            <a:off x="4475411" y="3287792"/>
            <a:ext cx="488995" cy="472728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3" name="Straight Arrow Connector 111"/>
          <p:cNvCxnSpPr/>
          <p:nvPr/>
        </p:nvCxnSpPr>
        <p:spPr>
          <a:xfrm flipH="1">
            <a:off x="4964405" y="3533198"/>
            <a:ext cx="175364" cy="227322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sp>
        <p:nvSpPr>
          <p:cNvPr id="224" name="Straight Arrow Connector 67"/>
          <p:cNvSpPr/>
          <p:nvPr/>
        </p:nvSpPr>
        <p:spPr>
          <a:xfrm rot="10800000" flipH="1">
            <a:off x="4715009" y="3605198"/>
            <a:ext cx="424761" cy="129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25400">
            <a:solidFill>
              <a:srgbClr val="557E8A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sz="3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25" name="Straight Arrow Connector 114"/>
          <p:cNvCxnSpPr/>
          <p:nvPr/>
        </p:nvCxnSpPr>
        <p:spPr>
          <a:xfrm flipH="1">
            <a:off x="707223" y="3335691"/>
            <a:ext cx="1472905" cy="72540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6" name="Straight Arrow Connector 115"/>
          <p:cNvCxnSpPr/>
          <p:nvPr/>
        </p:nvCxnSpPr>
        <p:spPr>
          <a:xfrm>
            <a:off x="707223" y="4061096"/>
            <a:ext cx="393008" cy="933265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7" name="Straight Arrow Connector 117"/>
          <p:cNvCxnSpPr/>
          <p:nvPr/>
        </p:nvCxnSpPr>
        <p:spPr>
          <a:xfrm>
            <a:off x="4566267" y="5705582"/>
            <a:ext cx="494108" cy="114854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8" name="Straight Arrow Connector 119"/>
          <p:cNvCxnSpPr/>
          <p:nvPr/>
        </p:nvCxnSpPr>
        <p:spPr>
          <a:xfrm>
            <a:off x="1100230" y="4994360"/>
            <a:ext cx="1632892" cy="83143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29" name="Straight Arrow Connector 124"/>
          <p:cNvCxnSpPr/>
          <p:nvPr/>
        </p:nvCxnSpPr>
        <p:spPr>
          <a:xfrm flipV="1">
            <a:off x="2733121" y="5287558"/>
            <a:ext cx="1214843" cy="538239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0" name="Straight Arrow Connector 125"/>
          <p:cNvCxnSpPr/>
          <p:nvPr/>
        </p:nvCxnSpPr>
        <p:spPr>
          <a:xfrm>
            <a:off x="3947963" y="5287558"/>
            <a:ext cx="618305" cy="418025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1" name="Straight Arrow Connector 126"/>
          <p:cNvCxnSpPr/>
          <p:nvPr/>
        </p:nvCxnSpPr>
        <p:spPr>
          <a:xfrm flipH="1">
            <a:off x="3134863" y="6854128"/>
            <a:ext cx="1925512" cy="344404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2" name="Straight Arrow Connector 127"/>
          <p:cNvCxnSpPr/>
          <p:nvPr/>
        </p:nvCxnSpPr>
        <p:spPr>
          <a:xfrm flipH="1" flipV="1">
            <a:off x="2794035" y="7068796"/>
            <a:ext cx="340829" cy="129736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3" name="Straight Arrow Connector 128"/>
          <p:cNvCxnSpPr/>
          <p:nvPr/>
        </p:nvCxnSpPr>
        <p:spPr>
          <a:xfrm flipH="1" flipV="1">
            <a:off x="820174" y="6796426"/>
            <a:ext cx="1973862" cy="27237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4" name="Straight Arrow Connector 129"/>
          <p:cNvCxnSpPr/>
          <p:nvPr/>
        </p:nvCxnSpPr>
        <p:spPr>
          <a:xfrm flipV="1">
            <a:off x="820174" y="5725647"/>
            <a:ext cx="698100" cy="1070780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5" name="Straight Arrow Connector 131"/>
          <p:cNvCxnSpPr/>
          <p:nvPr/>
        </p:nvCxnSpPr>
        <p:spPr>
          <a:xfrm flipV="1">
            <a:off x="1518273" y="4741575"/>
            <a:ext cx="1201789" cy="984073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6" name="Straight Arrow Connector 135"/>
          <p:cNvCxnSpPr/>
          <p:nvPr/>
        </p:nvCxnSpPr>
        <p:spPr>
          <a:xfrm flipV="1">
            <a:off x="2720061" y="4630069"/>
            <a:ext cx="1328049" cy="111507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237" name="Straight Arrow Connector 137"/>
          <p:cNvCxnSpPr/>
          <p:nvPr/>
        </p:nvCxnSpPr>
        <p:spPr>
          <a:xfrm>
            <a:off x="4048109" y="4630069"/>
            <a:ext cx="596542" cy="265611"/>
          </a:xfrm>
          <a:prstGeom prst="straightConnector1">
            <a:avLst/>
          </a:prstGeom>
          <a:ln w="25400">
            <a:solidFill>
              <a:srgbClr val="557E8A"/>
            </a:solidFill>
            <a:tailEnd type="triangle"/>
          </a:ln>
        </p:spPr>
      </p:cxnSp>
      <p:cxnSp>
        <p:nvCxnSpPr>
          <p:cNvPr id="107" name="Straight Arrow Connector 131"/>
          <p:cNvCxnSpPr>
            <a:stCxn id="183" idx="1"/>
            <a:endCxn id="184" idx="5"/>
          </p:cNvCxnSpPr>
          <p:nvPr/>
        </p:nvCxnSpPr>
        <p:spPr>
          <a:xfrm flipV="1">
            <a:off x="1149981" y="4887622"/>
            <a:ext cx="241327" cy="5582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cxnSp>
        <p:nvCxnSpPr>
          <p:cNvPr id="111" name="Straight Arrow Connector 131"/>
          <p:cNvCxnSpPr>
            <a:stCxn id="184" idx="3"/>
            <a:endCxn id="185" idx="6"/>
          </p:cNvCxnSpPr>
          <p:nvPr/>
        </p:nvCxnSpPr>
        <p:spPr>
          <a:xfrm flipV="1">
            <a:off x="1490809" y="4741576"/>
            <a:ext cx="1158894" cy="1460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cxnSp>
        <p:nvCxnSpPr>
          <p:cNvPr id="150" name="Straight Arrow Connector 131"/>
          <p:cNvCxnSpPr>
            <a:stCxn id="185" idx="3"/>
            <a:endCxn id="188" idx="0"/>
          </p:cNvCxnSpPr>
          <p:nvPr/>
        </p:nvCxnSpPr>
        <p:spPr>
          <a:xfrm>
            <a:off x="2769812" y="4792488"/>
            <a:ext cx="1687600" cy="601604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cxnSp>
        <p:nvCxnSpPr>
          <p:cNvPr id="151" name="Straight Arrow Connector 131"/>
          <p:cNvCxnSpPr>
            <a:stCxn id="188" idx="5"/>
            <a:endCxn id="160" idx="5"/>
          </p:cNvCxnSpPr>
          <p:nvPr/>
        </p:nvCxnSpPr>
        <p:spPr>
          <a:xfrm flipH="1">
            <a:off x="2828370" y="5517005"/>
            <a:ext cx="1579292" cy="41219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cxnSp>
        <p:nvCxnSpPr>
          <p:cNvPr id="152" name="Straight Arrow Connector 131"/>
          <p:cNvCxnSpPr>
            <a:stCxn id="191" idx="6"/>
            <a:endCxn id="192" idx="4"/>
          </p:cNvCxnSpPr>
          <p:nvPr/>
        </p:nvCxnSpPr>
        <p:spPr>
          <a:xfrm flipH="1" flipV="1">
            <a:off x="1518273" y="5797648"/>
            <a:ext cx="1144490" cy="2814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cxnSp>
        <p:nvCxnSpPr>
          <p:cNvPr id="153" name="Straight Arrow Connector 131"/>
          <p:cNvCxnSpPr>
            <a:stCxn id="192" idx="7"/>
            <a:endCxn id="183" idx="3"/>
          </p:cNvCxnSpPr>
          <p:nvPr/>
        </p:nvCxnSpPr>
        <p:spPr>
          <a:xfrm flipH="1" flipV="1">
            <a:off x="1149981" y="5045273"/>
            <a:ext cx="318542" cy="62946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41DBC33-32A9-461D-8BCB-57CD5D2EACD7}"/>
              </a:ext>
            </a:extLst>
          </p:cNvPr>
          <p:cNvSpPr/>
          <p:nvPr/>
        </p:nvSpPr>
        <p:spPr>
          <a:xfrm>
            <a:off x="7044266" y="149157"/>
            <a:ext cx="5811133" cy="16842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EA19F972-6CE8-48AC-BBF2-5DCA5A1EFDA6}"/>
              </a:ext>
            </a:extLst>
          </p:cNvPr>
          <p:cNvSpPr txBox="1">
            <a:spLocks/>
          </p:cNvSpPr>
          <p:nvPr/>
        </p:nvSpPr>
        <p:spPr>
          <a:xfrm>
            <a:off x="7044266" y="159120"/>
            <a:ext cx="5822898" cy="1746871"/>
          </a:xfrm>
          <a:prstGeom prst="rect">
            <a:avLst/>
          </a:prstGeom>
        </p:spPr>
        <p:txBody>
          <a:bodyPr vert="horz" lIns="130048" tIns="65024" rIns="130048" bIns="65024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24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1" dirty="0"/>
              <a:t>Contract set in laminar family</a:t>
            </a:r>
          </a:p>
          <a:p>
            <a:pPr marL="0" indent="0">
              <a:buNone/>
            </a:pPr>
            <a:r>
              <a:rPr lang="en-US" sz="1991" dirty="0"/>
              <a:t>Solve smaller instance recursively</a:t>
            </a:r>
          </a:p>
          <a:p>
            <a:pPr marL="0" indent="0">
              <a:buNone/>
            </a:pPr>
            <a:r>
              <a:rPr lang="en-US" sz="1991" dirty="0"/>
              <a:t>Lift to a subtour in original instance</a:t>
            </a:r>
            <a:endParaRPr lang="pl-PL" sz="1991" dirty="0"/>
          </a:p>
          <a:p>
            <a:pPr marL="0" indent="0">
              <a:buNone/>
            </a:pPr>
            <a:r>
              <a:rPr lang="pl-PL" sz="1991" b="1" dirty="0"/>
              <a:t>Complete subtour to tour</a:t>
            </a:r>
            <a:endParaRPr lang="en-US" sz="1707" b="1" dirty="0"/>
          </a:p>
          <a:p>
            <a:pPr marL="0" indent="0">
              <a:buNone/>
            </a:pPr>
            <a:endParaRPr lang="en-US" sz="1707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A20F67C-5E8E-4D7F-9691-509E7E122541}"/>
                  </a:ext>
                </a:extLst>
              </p:cNvPr>
              <p:cNvSpPr txBox="1"/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A20F67C-5E8E-4D7F-9691-509E7E122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1" y="7728976"/>
                <a:ext cx="2590748" cy="461665"/>
              </a:xfrm>
              <a:prstGeom prst="rect">
                <a:avLst/>
              </a:prstGeom>
              <a:blipFill>
                <a:blip r:embed="rId4"/>
                <a:stretch>
                  <a:fillRect l="-1882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6EFD3C2-7765-40B6-BA16-310DD08722A3}"/>
                  </a:ext>
                </a:extLst>
              </p:cNvPr>
              <p:cNvSpPr txBox="1"/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 hangingPunct="0"/>
                <a:r>
                  <a:rPr lang="pl-PL" sz="2400" b="1" i="1" dirty="0">
                    <a:solidFill>
                      <a:schemeClr val="accent1"/>
                    </a:solidFill>
                    <a:cs typeface="Aharoni" panose="02010803020104030203" pitchFamily="2" charset="-79"/>
                  </a:rPr>
                  <a:t>OPT-value</a:t>
                </a:r>
                <a:r>
                  <a:rPr lang="pl-PL" sz="2400" b="1" i="1" dirty="0">
                    <a:solidFill>
                      <a:schemeClr val="accent1"/>
                    </a:solidFill>
                    <a:latin typeface="Rockwell" panose="02060603020205020403" pitchFamily="18" charset="0"/>
                    <a:cs typeface="Aharoni" panose="02010803020104030203" pitchFamily="2" charset="-79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𝑑𝑟𝑜𝑝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6EFD3C2-7765-40B6-BA16-310DD087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78" y="7728976"/>
                <a:ext cx="3683023" cy="461665"/>
              </a:xfrm>
              <a:prstGeom prst="rect">
                <a:avLst/>
              </a:prstGeom>
              <a:blipFill>
                <a:blip r:embed="rId5"/>
                <a:stretch>
                  <a:fillRect l="-497" t="-11842" b="-27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4D5B7F2-9B67-4E7D-8304-40059D70A737}"/>
                  </a:ext>
                </a:extLst>
              </p:cNvPr>
              <p:cNvSpPr txBox="1"/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mr-I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𝑂𝑃𝑇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𝑑𝑟𝑜𝑝</m:t>
                          </m:r>
                        </m:e>
                      </m:d>
                    </m:oMath>
                  </m:oMathPara>
                </a14:m>
                <a:b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:r>
                  <a:rPr lang="pl-PL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𝑂𝑃𝑇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−</m:t>
                    </m:r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𝑏𝑢𝑑𝑔𝑒𝑡</m:t>
                    </m:r>
                  </m:oMath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4D5B7F2-9B67-4E7D-8304-40059D70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32" y="8190641"/>
                <a:ext cx="5018877" cy="830997"/>
              </a:xfrm>
              <a:prstGeom prst="rect">
                <a:avLst/>
              </a:prstGeom>
              <a:blipFill>
                <a:blip r:embed="rId6"/>
                <a:stretch>
                  <a:fillRect r="-486" b="-102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2C475A4-A1D3-4452-8EE0-8A324D477357}"/>
                  </a:ext>
                </a:extLst>
              </p:cNvPr>
              <p:cNvSpPr txBox="1"/>
              <p:nvPr/>
            </p:nvSpPr>
            <p:spPr>
              <a:xfrm>
                <a:off x="1253817" y="8213998"/>
                <a:ext cx="5018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𝑂𝑃𝑇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𝑏𝑢𝑑𝑔𝑒𝑡</m:t>
                      </m:r>
                    </m:oMath>
                  </m:oMathPara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2C475A4-A1D3-4452-8EE0-8A324D477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7" y="8213998"/>
                <a:ext cx="5018877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71ED747-FA82-445A-AB05-A9158DAC3687}"/>
                  </a:ext>
                </a:extLst>
              </p:cNvPr>
              <p:cNvSpPr txBox="1"/>
              <p:nvPr/>
            </p:nvSpPr>
            <p:spPr>
              <a:xfrm>
                <a:off x="1253816" y="8686735"/>
                <a:ext cx="557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1075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𝑠𝑢𝑏</m:t>
                          </m:r>
                          <m:r>
                            <a:rPr lang="pl-PL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𝑡𝑜𝑢𝑟</m:t>
                          </m:r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𝑐𝑜𝑚𝑝𝑙𝑒𝑡𝑖𝑜𝑛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l-PL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𝑂𝑃𝑇</m:t>
                      </m:r>
                    </m:oMath>
                  </m:oMathPara>
                </a14:m>
                <a:endParaRPr lang="pl-PL" sz="2400" i="1" kern="0" dirty="0">
                  <a:solidFill>
                    <a:schemeClr val="accent1"/>
                  </a:solidFill>
                  <a:latin typeface="Rockwell" panose="02060603020205020403" pitchFamily="18" charset="0"/>
                  <a:cs typeface="Aharoni" panose="02010803020104030203" pitchFamily="2" charset="-79"/>
                  <a:sym typeface="Helvetica Neue Light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71ED747-FA82-445A-AB05-A9158DAC3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16" y="8686735"/>
                <a:ext cx="5578784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5" name="Picture 164">
            <a:extLst>
              <a:ext uri="{FF2B5EF4-FFF2-40B4-BE49-F238E27FC236}">
                <a16:creationId xmlns:a16="http://schemas.microsoft.com/office/drawing/2014/main" id="{B3306AFB-D6C6-41CB-85FA-B4B1130FE8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8675663"/>
            <a:ext cx="783974" cy="678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30C187A-4BB9-4335-B56E-BB61876DE8D7}"/>
                  </a:ext>
                </a:extLst>
              </p:cNvPr>
              <p:cNvSpPr txBox="1"/>
              <p:nvPr/>
            </p:nvSpPr>
            <p:spPr>
              <a:xfrm>
                <a:off x="899343" y="2229927"/>
                <a:ext cx="11331654" cy="4459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0" cap="flat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88000" tIns="288000" rIns="288000" bIns="288000" numCol="1" spcCol="38100" rtlCol="0" anchor="ctr">
                <a:spAutoFit/>
              </a:bodyPr>
              <a:lstStyle/>
              <a:p>
                <a:pPr algn="l"/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This gives a good tour if </a:t>
                </a:r>
                <a14:m>
                  <m:oMath xmlns:m="http://schemas.openxmlformats.org/officeDocument/2006/math"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𝑑𝑟𝑜𝑝</m:t>
                    </m:r>
                  </m:oMath>
                </a14:m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is large enough</a:t>
                </a:r>
                <a:b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b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But: instances where contracting does </a:t>
                </a:r>
                <a:r>
                  <a:rPr kumimoji="0" lang="pl-PL" sz="36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not</a:t>
                </a:r>
                <a:b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lead to</a:t>
                </a:r>
                <a: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a large drop contain lots of structure</a:t>
                </a:r>
                <a:b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(almost Hamiltonian)</a:t>
                </a:r>
                <a:b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b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r>
                  <a:rPr kumimoji="0" lang="pl-PL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On those instances we solve Local-Connectivity ATSP</a:t>
                </a:r>
                <a:endParaRPr kumimoji="0" lang="pl-PL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30C187A-4BB9-4335-B56E-BB61876D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43" y="2229927"/>
                <a:ext cx="11331654" cy="4459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009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23EF45EB-4B2F-4EF5-920B-7CDD2CCEEFF7}"/>
              </a:ext>
            </a:extLst>
          </p:cNvPr>
          <p:cNvSpPr txBox="1"/>
          <p:nvPr/>
        </p:nvSpPr>
        <p:spPr>
          <a:xfrm>
            <a:off x="317500" y="4756010"/>
            <a:ext cx="6591236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LP techniques yield laminar structure</a:t>
            </a: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/>
              <a:t>Use it to make progress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6ED5A-D70F-4C09-AF0C-6305E80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91E3B-3B1E-4E73-BE1E-83ED1683E981}"/>
              </a:ext>
            </a:extLst>
          </p:cNvPr>
          <p:cNvSpPr/>
          <p:nvPr/>
        </p:nvSpPr>
        <p:spPr>
          <a:xfrm>
            <a:off x="317500" y="2193671"/>
            <a:ext cx="12458700" cy="1656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8000" tIns="72000" rIns="288000" bIns="288000" numCol="1" spcCol="38100" rtlCol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Theorem </a:t>
            </a:r>
            <a:r>
              <a:rPr lang="en-US" sz="3200" b="1" dirty="0">
                <a:solidFill>
                  <a:srgbClr val="FFFFFF"/>
                </a:solidFill>
              </a:rPr>
              <a:t>[</a:t>
            </a:r>
            <a:r>
              <a:rPr lang="en-US" sz="3200" dirty="0"/>
              <a:t>Svensson, </a:t>
            </a:r>
            <a:r>
              <a:rPr lang="en-US" sz="3200" b="1" dirty="0"/>
              <a:t>T.</a:t>
            </a:r>
            <a:r>
              <a:rPr lang="en-US" sz="3200" dirty="0"/>
              <a:t>, V</a:t>
            </a:r>
            <a:r>
              <a:rPr lang="fr-CH" sz="3200" dirty="0">
                <a:sym typeface="Helvetica Neue"/>
              </a:rPr>
              <a:t>é</a:t>
            </a:r>
            <a:r>
              <a:rPr lang="en-US" sz="3200" dirty="0" err="1"/>
              <a:t>gh</a:t>
            </a:r>
            <a:r>
              <a:rPr lang="pl-PL" sz="3200" dirty="0"/>
              <a:t>       STOC 2018 Best Paper Award</a:t>
            </a:r>
            <a:r>
              <a:rPr lang="en-US" sz="3200" dirty="0"/>
              <a:t>]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  <a:p>
            <a:pPr algn="l">
              <a:spcBef>
                <a:spcPts val="1200"/>
              </a:spcBef>
            </a:pP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There is a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constant-factor 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approximation algorithm</a:t>
            </a:r>
            <a:r>
              <a:rPr lang="pl-PL" sz="2800" dirty="0">
                <a:latin typeface="Helvetica Neue Light" charset="0"/>
                <a:ea typeface="Helvetica Neue Light" charset="0"/>
                <a:cs typeface="Helvetica Neue Light" charset="0"/>
              </a:rPr>
              <a:t> for ATSP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sp>
        <p:nvSpPr>
          <p:cNvPr id="6" name="Oval 42">
            <a:extLst>
              <a:ext uri="{FF2B5EF4-FFF2-40B4-BE49-F238E27FC236}">
                <a16:creationId xmlns:a16="http://schemas.microsoft.com/office/drawing/2014/main" id="{4786E566-4637-4F3A-BB1D-D05E4DAD431A}"/>
              </a:ext>
            </a:extLst>
          </p:cNvPr>
          <p:cNvSpPr/>
          <p:nvPr/>
        </p:nvSpPr>
        <p:spPr>
          <a:xfrm rot="16200000">
            <a:off x="8541982" y="5003182"/>
            <a:ext cx="2722230" cy="4480102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7" name="Oval 45">
            <a:extLst>
              <a:ext uri="{FF2B5EF4-FFF2-40B4-BE49-F238E27FC236}">
                <a16:creationId xmlns:a16="http://schemas.microsoft.com/office/drawing/2014/main" id="{4AEF9659-5AB8-47E1-BB7C-B3D9663E04B5}"/>
              </a:ext>
            </a:extLst>
          </p:cNvPr>
          <p:cNvSpPr/>
          <p:nvPr/>
        </p:nvSpPr>
        <p:spPr>
          <a:xfrm>
            <a:off x="9477933" y="7715651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FCDF949B-DF11-4858-9960-160DBE4E3D34}"/>
              </a:ext>
            </a:extLst>
          </p:cNvPr>
          <p:cNvSpPr/>
          <p:nvPr/>
        </p:nvSpPr>
        <p:spPr>
          <a:xfrm>
            <a:off x="9473581" y="6631433"/>
            <a:ext cx="280801" cy="286697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3CD1BD9D-5C19-4D98-91F7-7B0352D28995}"/>
              </a:ext>
            </a:extLst>
          </p:cNvPr>
          <p:cNvSpPr/>
          <p:nvPr/>
        </p:nvSpPr>
        <p:spPr>
          <a:xfrm>
            <a:off x="7779774" y="6700974"/>
            <a:ext cx="822769" cy="517361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197E7DF1-1043-4FBF-A11C-4840029B7FB4}"/>
              </a:ext>
            </a:extLst>
          </p:cNvPr>
          <p:cNvSpPr/>
          <p:nvPr/>
        </p:nvSpPr>
        <p:spPr>
          <a:xfrm rot="14587709">
            <a:off x="10319486" y="6518316"/>
            <a:ext cx="1778565" cy="139431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1" name="Oval 38">
            <a:extLst>
              <a:ext uri="{FF2B5EF4-FFF2-40B4-BE49-F238E27FC236}">
                <a16:creationId xmlns:a16="http://schemas.microsoft.com/office/drawing/2014/main" id="{399B18C2-FB27-44BF-BA4A-20AFC6E045E2}"/>
              </a:ext>
            </a:extLst>
          </p:cNvPr>
          <p:cNvSpPr/>
          <p:nvPr/>
        </p:nvSpPr>
        <p:spPr>
          <a:xfrm rot="14712130">
            <a:off x="11101917" y="7407450"/>
            <a:ext cx="576589" cy="410661"/>
          </a:xfrm>
          <a:prstGeom prst="ellipse">
            <a:avLst/>
          </a:prstGeom>
          <a:solidFill>
            <a:srgbClr val="B05437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72E11FB5-A2BC-493C-AE06-839C77C9F5CD}"/>
              </a:ext>
            </a:extLst>
          </p:cNvPr>
          <p:cNvSpPr txBox="1"/>
          <p:nvPr/>
        </p:nvSpPr>
        <p:spPr>
          <a:xfrm>
            <a:off x="9509947" y="6281603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71C45EF5-E3E8-4F25-9958-70F257F52CCC}"/>
              </a:ext>
            </a:extLst>
          </p:cNvPr>
          <p:cNvSpPr/>
          <p:nvPr/>
        </p:nvSpPr>
        <p:spPr>
          <a:xfrm flipH="1">
            <a:off x="7919115" y="6953518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8318A3CD-8A67-435A-BD7A-4C610A1ECC09}"/>
              </a:ext>
            </a:extLst>
          </p:cNvPr>
          <p:cNvSpPr/>
          <p:nvPr/>
        </p:nvSpPr>
        <p:spPr>
          <a:xfrm flipH="1">
            <a:off x="8259943" y="6795867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C6249A85-5D1D-432A-B402-6698933F9299}"/>
              </a:ext>
            </a:extLst>
          </p:cNvPr>
          <p:cNvSpPr/>
          <p:nvPr/>
        </p:nvSpPr>
        <p:spPr>
          <a:xfrm flipH="1">
            <a:off x="9538946" y="6700733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6" name="Oval 33">
            <a:extLst>
              <a:ext uri="{FF2B5EF4-FFF2-40B4-BE49-F238E27FC236}">
                <a16:creationId xmlns:a16="http://schemas.microsoft.com/office/drawing/2014/main" id="{1ABB520F-A549-4B33-8C54-2EC5BA3BF6B0}"/>
              </a:ext>
            </a:extLst>
          </p:cNvPr>
          <p:cNvSpPr/>
          <p:nvPr/>
        </p:nvSpPr>
        <p:spPr>
          <a:xfrm flipH="1">
            <a:off x="10866994" y="6589227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FCD83629-AEA8-47CB-8981-09F1CF21C96D}"/>
              </a:ext>
            </a:extLst>
          </p:cNvPr>
          <p:cNvSpPr/>
          <p:nvPr/>
        </p:nvSpPr>
        <p:spPr>
          <a:xfrm flipH="1">
            <a:off x="10766849" y="7246716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6E65FF9A-188D-4C6F-BE02-92076F057AD0}"/>
              </a:ext>
            </a:extLst>
          </p:cNvPr>
          <p:cNvSpPr/>
          <p:nvPr/>
        </p:nvSpPr>
        <p:spPr>
          <a:xfrm flipH="1">
            <a:off x="11276298" y="7425250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9" name="Oval 36">
            <a:extLst>
              <a:ext uri="{FF2B5EF4-FFF2-40B4-BE49-F238E27FC236}">
                <a16:creationId xmlns:a16="http://schemas.microsoft.com/office/drawing/2014/main" id="{74775CAB-BBB4-4D00-A26F-2718E50A8BD8}"/>
              </a:ext>
            </a:extLst>
          </p:cNvPr>
          <p:cNvSpPr/>
          <p:nvPr/>
        </p:nvSpPr>
        <p:spPr>
          <a:xfrm flipH="1">
            <a:off x="11385153" y="7664741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0" name="Oval 37">
            <a:extLst>
              <a:ext uri="{FF2B5EF4-FFF2-40B4-BE49-F238E27FC236}">
                <a16:creationId xmlns:a16="http://schemas.microsoft.com/office/drawing/2014/main" id="{2F17D0F1-9FA2-4F3C-9116-8CDC40D2DC9F}"/>
              </a:ext>
            </a:extLst>
          </p:cNvPr>
          <p:cNvSpPr/>
          <p:nvPr/>
        </p:nvSpPr>
        <p:spPr>
          <a:xfrm flipH="1">
            <a:off x="11463536" y="6854838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273FA0E1-6F6C-4E13-86BC-DC5DF050F2DF}"/>
              </a:ext>
            </a:extLst>
          </p:cNvPr>
          <p:cNvSpPr/>
          <p:nvPr/>
        </p:nvSpPr>
        <p:spPr>
          <a:xfrm flipH="1">
            <a:off x="9552006" y="7784955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EF2C9DE4-8612-40C4-8AA0-BCFD01A64A23}"/>
              </a:ext>
            </a:extLst>
          </p:cNvPr>
          <p:cNvSpPr/>
          <p:nvPr/>
        </p:nvSpPr>
        <p:spPr>
          <a:xfrm flipH="1">
            <a:off x="8337157" y="7684806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9ECD133B-42E5-4CB0-90E0-889DA903674F}"/>
              </a:ext>
            </a:extLst>
          </p:cNvPr>
          <p:cNvSpPr/>
          <p:nvPr/>
        </p:nvSpPr>
        <p:spPr>
          <a:xfrm>
            <a:off x="7460742" y="5950955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4" name="Oval 47">
            <a:extLst>
              <a:ext uri="{FF2B5EF4-FFF2-40B4-BE49-F238E27FC236}">
                <a16:creationId xmlns:a16="http://schemas.microsoft.com/office/drawing/2014/main" id="{E7D6AC43-A96F-4871-B742-7804F5841222}"/>
              </a:ext>
            </a:extLst>
          </p:cNvPr>
          <p:cNvSpPr/>
          <p:nvPr/>
        </p:nvSpPr>
        <p:spPr>
          <a:xfrm flipH="1">
            <a:off x="7526107" y="6020254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5" name="Oval 48">
            <a:extLst>
              <a:ext uri="{FF2B5EF4-FFF2-40B4-BE49-F238E27FC236}">
                <a16:creationId xmlns:a16="http://schemas.microsoft.com/office/drawing/2014/main" id="{C932C723-230A-4828-9C26-189EBB66F2F3}"/>
              </a:ext>
            </a:extLst>
          </p:cNvPr>
          <p:cNvSpPr/>
          <p:nvPr/>
        </p:nvSpPr>
        <p:spPr>
          <a:xfrm>
            <a:off x="8933647" y="5225549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6" name="Oval 49">
            <a:extLst>
              <a:ext uri="{FF2B5EF4-FFF2-40B4-BE49-F238E27FC236}">
                <a16:creationId xmlns:a16="http://schemas.microsoft.com/office/drawing/2014/main" id="{6239D452-11D0-46E2-B541-FC52BC0A0A17}"/>
              </a:ext>
            </a:extLst>
          </p:cNvPr>
          <p:cNvSpPr/>
          <p:nvPr/>
        </p:nvSpPr>
        <p:spPr>
          <a:xfrm flipH="1">
            <a:off x="8999012" y="5294849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7" name="Oval 50">
            <a:extLst>
              <a:ext uri="{FF2B5EF4-FFF2-40B4-BE49-F238E27FC236}">
                <a16:creationId xmlns:a16="http://schemas.microsoft.com/office/drawing/2014/main" id="{8EBF184F-2E78-44E0-B7B7-ED355B9C8481}"/>
              </a:ext>
            </a:extLst>
          </p:cNvPr>
          <p:cNvSpPr/>
          <p:nvPr/>
        </p:nvSpPr>
        <p:spPr>
          <a:xfrm rot="17882353">
            <a:off x="11232986" y="4901171"/>
            <a:ext cx="1006715" cy="129618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8" name="Oval 51">
            <a:extLst>
              <a:ext uri="{FF2B5EF4-FFF2-40B4-BE49-F238E27FC236}">
                <a16:creationId xmlns:a16="http://schemas.microsoft.com/office/drawing/2014/main" id="{4A6B1225-4B07-4937-9CD0-1B3FF6C600EC}"/>
              </a:ext>
            </a:extLst>
          </p:cNvPr>
          <p:cNvSpPr/>
          <p:nvPr/>
        </p:nvSpPr>
        <p:spPr>
          <a:xfrm>
            <a:off x="11661370" y="5408367"/>
            <a:ext cx="548357" cy="53258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29" name="Oval 52">
            <a:extLst>
              <a:ext uri="{FF2B5EF4-FFF2-40B4-BE49-F238E27FC236}">
                <a16:creationId xmlns:a16="http://schemas.microsoft.com/office/drawing/2014/main" id="{B93ABEBD-E121-43E7-9079-AF2FA5BD9B99}"/>
              </a:ext>
            </a:extLst>
          </p:cNvPr>
          <p:cNvSpPr/>
          <p:nvPr/>
        </p:nvSpPr>
        <p:spPr>
          <a:xfrm flipH="1">
            <a:off x="11783291" y="5719677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0" name="Oval 53">
            <a:extLst>
              <a:ext uri="{FF2B5EF4-FFF2-40B4-BE49-F238E27FC236}">
                <a16:creationId xmlns:a16="http://schemas.microsoft.com/office/drawing/2014/main" id="{B8870D3F-D096-4737-8F90-B55172C038A9}"/>
              </a:ext>
            </a:extLst>
          </p:cNvPr>
          <p:cNvSpPr/>
          <p:nvPr/>
        </p:nvSpPr>
        <p:spPr>
          <a:xfrm flipH="1">
            <a:off x="11958654" y="5492356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1" name="Oval 54">
            <a:extLst>
              <a:ext uri="{FF2B5EF4-FFF2-40B4-BE49-F238E27FC236}">
                <a16:creationId xmlns:a16="http://schemas.microsoft.com/office/drawing/2014/main" id="{D0924DFE-AE5C-458D-8CD8-F431335E1630}"/>
              </a:ext>
            </a:extLst>
          </p:cNvPr>
          <p:cNvSpPr/>
          <p:nvPr/>
        </p:nvSpPr>
        <p:spPr>
          <a:xfrm flipH="1">
            <a:off x="11294297" y="5246950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2" name="Oval 55">
            <a:extLst>
              <a:ext uri="{FF2B5EF4-FFF2-40B4-BE49-F238E27FC236}">
                <a16:creationId xmlns:a16="http://schemas.microsoft.com/office/drawing/2014/main" id="{8C1FD9B1-352C-43FB-AA3E-5E4BE7DFFE30}"/>
              </a:ext>
            </a:extLst>
          </p:cNvPr>
          <p:cNvSpPr/>
          <p:nvPr/>
        </p:nvSpPr>
        <p:spPr>
          <a:xfrm>
            <a:off x="7573694" y="8686285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CAF96A4C-2C0C-4020-91F8-32B8118716C6}"/>
              </a:ext>
            </a:extLst>
          </p:cNvPr>
          <p:cNvSpPr/>
          <p:nvPr/>
        </p:nvSpPr>
        <p:spPr>
          <a:xfrm flipH="1">
            <a:off x="7639059" y="8755585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4" name="Oval 57">
            <a:extLst>
              <a:ext uri="{FF2B5EF4-FFF2-40B4-BE49-F238E27FC236}">
                <a16:creationId xmlns:a16="http://schemas.microsoft.com/office/drawing/2014/main" id="{2A871266-F365-4D92-B6AF-ED4EBA1CC5E1}"/>
              </a:ext>
            </a:extLst>
          </p:cNvPr>
          <p:cNvSpPr/>
          <p:nvPr/>
        </p:nvSpPr>
        <p:spPr>
          <a:xfrm>
            <a:off x="9473581" y="8906039"/>
            <a:ext cx="822769" cy="517361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5" name="Oval 58">
            <a:extLst>
              <a:ext uri="{FF2B5EF4-FFF2-40B4-BE49-F238E27FC236}">
                <a16:creationId xmlns:a16="http://schemas.microsoft.com/office/drawing/2014/main" id="{7BC2C4C4-0346-471F-9325-148812A4EE7E}"/>
              </a:ext>
            </a:extLst>
          </p:cNvPr>
          <p:cNvSpPr/>
          <p:nvPr/>
        </p:nvSpPr>
        <p:spPr>
          <a:xfrm flipH="1">
            <a:off x="9612921" y="9027954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6" name="Oval 59">
            <a:extLst>
              <a:ext uri="{FF2B5EF4-FFF2-40B4-BE49-F238E27FC236}">
                <a16:creationId xmlns:a16="http://schemas.microsoft.com/office/drawing/2014/main" id="{6CBC4CE3-364B-4AF7-995E-16E99D00F565}"/>
              </a:ext>
            </a:extLst>
          </p:cNvPr>
          <p:cNvSpPr/>
          <p:nvPr/>
        </p:nvSpPr>
        <p:spPr>
          <a:xfrm flipH="1">
            <a:off x="9953749" y="9157690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7" name="Oval 60">
            <a:extLst>
              <a:ext uri="{FF2B5EF4-FFF2-40B4-BE49-F238E27FC236}">
                <a16:creationId xmlns:a16="http://schemas.microsoft.com/office/drawing/2014/main" id="{14317FE6-67BC-4051-95B4-ED8C2FCF7548}"/>
              </a:ext>
            </a:extLst>
          </p:cNvPr>
          <p:cNvSpPr/>
          <p:nvPr/>
        </p:nvSpPr>
        <p:spPr>
          <a:xfrm>
            <a:off x="11813896" y="8743987"/>
            <a:ext cx="280801" cy="286697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8" name="Oval 61">
            <a:extLst>
              <a:ext uri="{FF2B5EF4-FFF2-40B4-BE49-F238E27FC236}">
                <a16:creationId xmlns:a16="http://schemas.microsoft.com/office/drawing/2014/main" id="{B50D8791-325E-47EE-9D92-D57216180437}"/>
              </a:ext>
            </a:extLst>
          </p:cNvPr>
          <p:cNvSpPr/>
          <p:nvPr/>
        </p:nvSpPr>
        <p:spPr>
          <a:xfrm flipH="1">
            <a:off x="11879260" y="8813287"/>
            <a:ext cx="140717" cy="144001"/>
          </a:xfrm>
          <a:prstGeom prst="ellipse">
            <a:avLst/>
          </a:prstGeom>
          <a:gradFill flip="none" rotWithShape="1">
            <a:gsLst>
              <a:gs pos="0">
                <a:srgbClr val="4D8292"/>
              </a:gs>
              <a:gs pos="100000">
                <a:srgbClr val="B1D3DF"/>
              </a:gs>
            </a:gsLst>
            <a:lin ang="16200000" scaled="0"/>
          </a:gradFill>
          <a:ln w="9525" cap="flat">
            <a:solidFill>
              <a:srgbClr val="527C88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60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9" name="TextBox 94">
            <a:extLst>
              <a:ext uri="{FF2B5EF4-FFF2-40B4-BE49-F238E27FC236}">
                <a16:creationId xmlns:a16="http://schemas.microsoft.com/office/drawing/2014/main" id="{D956B99E-72B3-4826-8656-72DEF8322D8C}"/>
              </a:ext>
            </a:extLst>
          </p:cNvPr>
          <p:cNvSpPr txBox="1"/>
          <p:nvPr/>
        </p:nvSpPr>
        <p:spPr>
          <a:xfrm>
            <a:off x="9516044" y="7348403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40" name="TextBox 95">
            <a:extLst>
              <a:ext uri="{FF2B5EF4-FFF2-40B4-BE49-F238E27FC236}">
                <a16:creationId xmlns:a16="http://schemas.microsoft.com/office/drawing/2014/main" id="{3A11218E-2EF0-49F5-8847-697F94C18681}"/>
              </a:ext>
            </a:extLst>
          </p:cNvPr>
          <p:cNvSpPr txBox="1"/>
          <p:nvPr/>
        </p:nvSpPr>
        <p:spPr>
          <a:xfrm>
            <a:off x="8049956" y="6385235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41" name="TextBox 96">
            <a:extLst>
              <a:ext uri="{FF2B5EF4-FFF2-40B4-BE49-F238E27FC236}">
                <a16:creationId xmlns:a16="http://schemas.microsoft.com/office/drawing/2014/main" id="{0B2147A8-125D-4A5E-A7A9-078B7F5107C4}"/>
              </a:ext>
            </a:extLst>
          </p:cNvPr>
          <p:cNvSpPr txBox="1"/>
          <p:nvPr/>
        </p:nvSpPr>
        <p:spPr>
          <a:xfrm>
            <a:off x="8357804" y="5842691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42" name="TextBox 97">
            <a:extLst>
              <a:ext uri="{FF2B5EF4-FFF2-40B4-BE49-F238E27FC236}">
                <a16:creationId xmlns:a16="http://schemas.microsoft.com/office/drawing/2014/main" id="{70DDE096-035E-4E72-A958-AD28136848FD}"/>
              </a:ext>
            </a:extLst>
          </p:cNvPr>
          <p:cNvSpPr txBox="1"/>
          <p:nvPr/>
        </p:nvSpPr>
        <p:spPr>
          <a:xfrm>
            <a:off x="10531797" y="6152214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43" name="TextBox 98">
            <a:extLst>
              <a:ext uri="{FF2B5EF4-FFF2-40B4-BE49-F238E27FC236}">
                <a16:creationId xmlns:a16="http://schemas.microsoft.com/office/drawing/2014/main" id="{96AAE02C-866B-42D7-B01B-7AD3AA2F7948}"/>
              </a:ext>
            </a:extLst>
          </p:cNvPr>
          <p:cNvSpPr txBox="1"/>
          <p:nvPr/>
        </p:nvSpPr>
        <p:spPr>
          <a:xfrm>
            <a:off x="11077612" y="7026280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44" name="TextBox 100">
            <a:extLst>
              <a:ext uri="{FF2B5EF4-FFF2-40B4-BE49-F238E27FC236}">
                <a16:creationId xmlns:a16="http://schemas.microsoft.com/office/drawing/2014/main" id="{E69CC83D-2CD3-4CD6-8977-30CC9703229C}"/>
              </a:ext>
            </a:extLst>
          </p:cNvPr>
          <p:cNvSpPr txBox="1"/>
          <p:nvPr/>
        </p:nvSpPr>
        <p:spPr>
          <a:xfrm>
            <a:off x="11930963" y="5093270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45" name="TextBox 101">
            <a:extLst>
              <a:ext uri="{FF2B5EF4-FFF2-40B4-BE49-F238E27FC236}">
                <a16:creationId xmlns:a16="http://schemas.microsoft.com/office/drawing/2014/main" id="{D7EB278A-0448-47C2-B1FD-5781D96BEDB4}"/>
              </a:ext>
            </a:extLst>
          </p:cNvPr>
          <p:cNvSpPr txBox="1"/>
          <p:nvPr/>
        </p:nvSpPr>
        <p:spPr>
          <a:xfrm>
            <a:off x="8955612" y="4881907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46" name="TextBox 102">
            <a:extLst>
              <a:ext uri="{FF2B5EF4-FFF2-40B4-BE49-F238E27FC236}">
                <a16:creationId xmlns:a16="http://schemas.microsoft.com/office/drawing/2014/main" id="{32D1C4DA-A843-4171-9901-AB393AB489FB}"/>
              </a:ext>
            </a:extLst>
          </p:cNvPr>
          <p:cNvSpPr txBox="1"/>
          <p:nvPr/>
        </p:nvSpPr>
        <p:spPr>
          <a:xfrm>
            <a:off x="7480380" y="5555515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47" name="TextBox 103">
            <a:extLst>
              <a:ext uri="{FF2B5EF4-FFF2-40B4-BE49-F238E27FC236}">
                <a16:creationId xmlns:a16="http://schemas.microsoft.com/office/drawing/2014/main" id="{3CE23065-07E1-429B-8771-82D85278364D}"/>
              </a:ext>
            </a:extLst>
          </p:cNvPr>
          <p:cNvSpPr txBox="1"/>
          <p:nvPr/>
        </p:nvSpPr>
        <p:spPr>
          <a:xfrm>
            <a:off x="7623636" y="8350532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7</a:t>
            </a:r>
          </a:p>
        </p:txBody>
      </p:sp>
      <p:sp>
        <p:nvSpPr>
          <p:cNvPr id="48" name="TextBox 104">
            <a:extLst>
              <a:ext uri="{FF2B5EF4-FFF2-40B4-BE49-F238E27FC236}">
                <a16:creationId xmlns:a16="http://schemas.microsoft.com/office/drawing/2014/main" id="{42B8C27C-1A8D-4F2F-A065-2203C0FA4D2C}"/>
              </a:ext>
            </a:extLst>
          </p:cNvPr>
          <p:cNvSpPr txBox="1"/>
          <p:nvPr/>
        </p:nvSpPr>
        <p:spPr>
          <a:xfrm>
            <a:off x="9778573" y="8585228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49" name="TextBox 106">
            <a:extLst>
              <a:ext uri="{FF2B5EF4-FFF2-40B4-BE49-F238E27FC236}">
                <a16:creationId xmlns:a16="http://schemas.microsoft.com/office/drawing/2014/main" id="{E0A1F08D-3891-4135-A6BE-324CF783B20A}"/>
              </a:ext>
            </a:extLst>
          </p:cNvPr>
          <p:cNvSpPr txBox="1"/>
          <p:nvPr/>
        </p:nvSpPr>
        <p:spPr>
          <a:xfrm>
            <a:off x="11834713" y="8389402"/>
            <a:ext cx="241402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0" name="TextBox 100">
            <a:extLst>
              <a:ext uri="{FF2B5EF4-FFF2-40B4-BE49-F238E27FC236}">
                <a16:creationId xmlns:a16="http://schemas.microsoft.com/office/drawing/2014/main" id="{0E9C1C6B-1BE7-4533-A592-A6607E24AE37}"/>
              </a:ext>
            </a:extLst>
          </p:cNvPr>
          <p:cNvSpPr txBox="1"/>
          <p:nvPr/>
        </p:nvSpPr>
        <p:spPr>
          <a:xfrm>
            <a:off x="11613463" y="4636070"/>
            <a:ext cx="241403" cy="387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800" b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1EF55D85-8FC5-4A4A-90A5-6E5EAEE45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622" y="5859838"/>
            <a:ext cx="1995901" cy="1995901"/>
          </a:xfrm>
          <a:prstGeom prst="rect">
            <a:avLst/>
          </a:prstGeom>
        </p:spPr>
      </p:pic>
      <p:pic>
        <p:nvPicPr>
          <p:cNvPr id="56" name="Picture 73" descr="Picture 73">
            <a:extLst>
              <a:ext uri="{FF2B5EF4-FFF2-40B4-BE49-F238E27FC236}">
                <a16:creationId xmlns:a16="http://schemas.microsoft.com/office/drawing/2014/main" id="{B354EB15-B622-49FD-A264-445D92ED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4235">
            <a:off x="5528686" y="6764847"/>
            <a:ext cx="1612473" cy="533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36738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C64B624-B1BF-474E-BABA-D904C9E4DD9F}"/>
              </a:ext>
            </a:extLst>
          </p:cNvPr>
          <p:cNvGrpSpPr/>
          <p:nvPr/>
        </p:nvGrpSpPr>
        <p:grpSpPr>
          <a:xfrm>
            <a:off x="1238249" y="2192287"/>
            <a:ext cx="4181795" cy="5820431"/>
            <a:chOff x="1238249" y="2192287"/>
            <a:chExt cx="4181795" cy="58204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B77EA72-34A1-4F9E-A8C1-4590D727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543" y="3209651"/>
              <a:ext cx="3637911" cy="378570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170DB3-7A52-4449-B635-5A29A38BBFE2}"/>
                </a:ext>
              </a:extLst>
            </p:cNvPr>
            <p:cNvSpPr txBox="1"/>
            <p:nvPr/>
          </p:nvSpPr>
          <p:spPr>
            <a:xfrm>
              <a:off x="1419544" y="2192287"/>
              <a:ext cx="4000500" cy="902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1. </a:t>
              </a: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Asymmetric Traveling Salesman Problem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448BB7-DAEF-4948-AA45-E68E0FDBF63E}"/>
                </a:ext>
              </a:extLst>
            </p:cNvPr>
            <p:cNvSpPr txBox="1"/>
            <p:nvPr/>
          </p:nvSpPr>
          <p:spPr>
            <a:xfrm>
              <a:off x="1238249" y="7109907"/>
              <a:ext cx="4000500" cy="902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Constant-factor approximation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913D994-FE83-4FA0-8B36-3F5C3AF36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11" y="8241661"/>
            <a:ext cx="783974" cy="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86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104DBFD-0803-4CE6-956A-7235D26BEFA2}"/>
              </a:ext>
            </a:extLst>
          </p:cNvPr>
          <p:cNvGrpSpPr/>
          <p:nvPr/>
        </p:nvGrpSpPr>
        <p:grpSpPr>
          <a:xfrm>
            <a:off x="7346950" y="2376192"/>
            <a:ext cx="4054752" cy="5636526"/>
            <a:chOff x="7346950" y="2376192"/>
            <a:chExt cx="4054752" cy="563652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5D449AA-60D3-464D-A2E2-3A461FDF1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6950" y="3095098"/>
              <a:ext cx="4054752" cy="40547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A03BCB-3374-4A1F-82ED-9F6209209BE9}"/>
                </a:ext>
              </a:extLst>
            </p:cNvPr>
            <p:cNvSpPr txBox="1"/>
            <p:nvPr/>
          </p:nvSpPr>
          <p:spPr>
            <a:xfrm>
              <a:off x="7401202" y="2376192"/>
              <a:ext cx="4000500" cy="502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2600" b="1" dirty="0"/>
                <a:t>2. </a:t>
              </a: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Perfect Matching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7952A8-6335-4C02-96E1-56F6183E8965}"/>
                </a:ext>
              </a:extLst>
            </p:cNvPr>
            <p:cNvSpPr txBox="1"/>
            <p:nvPr/>
          </p:nvSpPr>
          <p:spPr>
            <a:xfrm>
              <a:off x="7346950" y="7109907"/>
              <a:ext cx="4000500" cy="902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Parallel deterministic algorithm</a:t>
              </a:r>
              <a:r>
                <a:rPr kumimoji="0" lang="pl-PL" sz="26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 (quasi-NC)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6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59212" y="416948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9" name="Oval 8"/>
          <p:cNvSpPr/>
          <p:nvPr/>
        </p:nvSpPr>
        <p:spPr>
          <a:xfrm>
            <a:off x="6474131" y="412852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1" name="Oval 10"/>
          <p:cNvSpPr/>
          <p:nvPr/>
        </p:nvSpPr>
        <p:spPr>
          <a:xfrm>
            <a:off x="4295318" y="525492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3" name="Oval 12"/>
          <p:cNvSpPr/>
          <p:nvPr/>
        </p:nvSpPr>
        <p:spPr>
          <a:xfrm>
            <a:off x="5823465" y="543710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4" name="Oval 13"/>
          <p:cNvSpPr/>
          <p:nvPr/>
        </p:nvSpPr>
        <p:spPr>
          <a:xfrm>
            <a:off x="7396238" y="505762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5" name="Oval 14"/>
          <p:cNvSpPr/>
          <p:nvPr/>
        </p:nvSpPr>
        <p:spPr>
          <a:xfrm>
            <a:off x="8872425" y="4616201"/>
            <a:ext cx="325120" cy="325120"/>
          </a:xfrm>
          <a:prstGeom prst="ellipse">
            <a:avLst/>
          </a:prstGeom>
          <a:gradFill>
            <a:gsLst>
              <a:gs pos="0">
                <a:srgbClr val="BBBB8A"/>
              </a:gs>
              <a:gs pos="0">
                <a:schemeClr val="accent2">
                  <a:tint val="100000"/>
                  <a:shade val="100000"/>
                  <a:satMod val="129999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6" name="Oval 15"/>
          <p:cNvSpPr/>
          <p:nvPr/>
        </p:nvSpPr>
        <p:spPr>
          <a:xfrm>
            <a:off x="8604905" y="6514867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7" name="Oval 16"/>
          <p:cNvSpPr/>
          <p:nvPr/>
        </p:nvSpPr>
        <p:spPr>
          <a:xfrm>
            <a:off x="7475518" y="644660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8" name="Oval 17"/>
          <p:cNvSpPr/>
          <p:nvPr/>
        </p:nvSpPr>
        <p:spPr>
          <a:xfrm>
            <a:off x="9027731" y="803209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19" name="Oval 18"/>
          <p:cNvSpPr/>
          <p:nvPr/>
        </p:nvSpPr>
        <p:spPr>
          <a:xfrm>
            <a:off x="7455891" y="792372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20" name="Oval 19"/>
          <p:cNvSpPr/>
          <p:nvPr/>
        </p:nvSpPr>
        <p:spPr>
          <a:xfrm>
            <a:off x="5888934" y="648073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21" name="Oval 20"/>
          <p:cNvSpPr/>
          <p:nvPr/>
        </p:nvSpPr>
        <p:spPr>
          <a:xfrm>
            <a:off x="3290518" y="63976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22" name="Oval 21"/>
          <p:cNvSpPr/>
          <p:nvPr/>
        </p:nvSpPr>
        <p:spPr>
          <a:xfrm>
            <a:off x="4354878" y="738185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sp>
        <p:nvSpPr>
          <p:cNvPr id="23" name="Oval 22"/>
          <p:cNvSpPr/>
          <p:nvPr/>
        </p:nvSpPr>
        <p:spPr>
          <a:xfrm>
            <a:off x="5802811" y="824884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cxnSp>
        <p:nvCxnSpPr>
          <p:cNvPr id="8" name="Straight Connector 7"/>
          <p:cNvCxnSpPr>
            <a:cxnSpLocks/>
            <a:stCxn id="4" idx="6"/>
            <a:endCxn id="9" idx="2"/>
          </p:cNvCxnSpPr>
          <p:nvPr/>
        </p:nvCxnSpPr>
        <p:spPr>
          <a:xfrm flipV="1">
            <a:off x="5284331" y="4291081"/>
            <a:ext cx="1189800" cy="40960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>
            <a:cxnSpLocks/>
            <a:stCxn id="4" idx="3"/>
            <a:endCxn id="11" idx="7"/>
          </p:cNvCxnSpPr>
          <p:nvPr/>
        </p:nvCxnSpPr>
        <p:spPr>
          <a:xfrm flipH="1">
            <a:off x="4572825" y="4446988"/>
            <a:ext cx="434000" cy="855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4" idx="5"/>
            <a:endCxn id="14" idx="2"/>
          </p:cNvCxnSpPr>
          <p:nvPr/>
        </p:nvCxnSpPr>
        <p:spPr>
          <a:xfrm>
            <a:off x="5236719" y="4446987"/>
            <a:ext cx="2159519" cy="77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4" idx="1"/>
            <a:endCxn id="9" idx="5"/>
          </p:cNvCxnSpPr>
          <p:nvPr/>
        </p:nvCxnSpPr>
        <p:spPr>
          <a:xfrm flipH="1" flipV="1">
            <a:off x="6751638" y="4406028"/>
            <a:ext cx="692213" cy="69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1" idx="7"/>
            <a:endCxn id="9" idx="3"/>
          </p:cNvCxnSpPr>
          <p:nvPr/>
        </p:nvCxnSpPr>
        <p:spPr>
          <a:xfrm flipV="1">
            <a:off x="4572825" y="4406028"/>
            <a:ext cx="1948919" cy="89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11" idx="6"/>
            <a:endCxn id="13" idx="2"/>
          </p:cNvCxnSpPr>
          <p:nvPr/>
        </p:nvCxnSpPr>
        <p:spPr>
          <a:xfrm>
            <a:off x="4620438" y="5417481"/>
            <a:ext cx="1203026" cy="182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stCxn id="14" idx="2"/>
            <a:endCxn id="13" idx="6"/>
          </p:cNvCxnSpPr>
          <p:nvPr/>
        </p:nvCxnSpPr>
        <p:spPr>
          <a:xfrm flipH="1">
            <a:off x="6148585" y="5220187"/>
            <a:ext cx="1247653" cy="37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  <a:stCxn id="14" idx="6"/>
            <a:endCxn id="15" idx="2"/>
          </p:cNvCxnSpPr>
          <p:nvPr/>
        </p:nvCxnSpPr>
        <p:spPr>
          <a:xfrm flipV="1">
            <a:off x="7721358" y="4778761"/>
            <a:ext cx="1151067" cy="44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14" idx="4"/>
            <a:endCxn id="17" idx="0"/>
          </p:cNvCxnSpPr>
          <p:nvPr/>
        </p:nvCxnSpPr>
        <p:spPr>
          <a:xfrm>
            <a:off x="7558798" y="5382747"/>
            <a:ext cx="79280" cy="106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17" idx="6"/>
            <a:endCxn id="16" idx="2"/>
          </p:cNvCxnSpPr>
          <p:nvPr/>
        </p:nvCxnSpPr>
        <p:spPr>
          <a:xfrm>
            <a:off x="7800638" y="6609161"/>
            <a:ext cx="804267" cy="68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16" idx="0"/>
            <a:endCxn id="15" idx="4"/>
          </p:cNvCxnSpPr>
          <p:nvPr/>
        </p:nvCxnSpPr>
        <p:spPr>
          <a:xfrm flipV="1">
            <a:off x="8767465" y="4941321"/>
            <a:ext cx="267520" cy="1573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18" idx="0"/>
            <a:endCxn id="16" idx="4"/>
          </p:cNvCxnSpPr>
          <p:nvPr/>
        </p:nvCxnSpPr>
        <p:spPr>
          <a:xfrm flipH="1" flipV="1">
            <a:off x="8767465" y="6839987"/>
            <a:ext cx="422827" cy="119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stCxn id="18" idx="2"/>
            <a:endCxn id="19" idx="6"/>
          </p:cNvCxnSpPr>
          <p:nvPr/>
        </p:nvCxnSpPr>
        <p:spPr>
          <a:xfrm flipH="1" flipV="1">
            <a:off x="7781011" y="8086281"/>
            <a:ext cx="1246720" cy="108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  <a:stCxn id="19" idx="0"/>
            <a:endCxn id="17" idx="4"/>
          </p:cNvCxnSpPr>
          <p:nvPr/>
        </p:nvCxnSpPr>
        <p:spPr>
          <a:xfrm flipV="1">
            <a:off x="7618451" y="6771721"/>
            <a:ext cx="19627" cy="11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  <a:stCxn id="18" idx="1"/>
            <a:endCxn id="20" idx="5"/>
          </p:cNvCxnSpPr>
          <p:nvPr/>
        </p:nvCxnSpPr>
        <p:spPr>
          <a:xfrm flipH="1" flipV="1">
            <a:off x="6166441" y="6758241"/>
            <a:ext cx="2908904" cy="132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6166441" y="6758241"/>
            <a:ext cx="1337064" cy="1213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23" idx="6"/>
            <a:endCxn id="19" idx="2"/>
          </p:cNvCxnSpPr>
          <p:nvPr/>
        </p:nvCxnSpPr>
        <p:spPr>
          <a:xfrm flipV="1">
            <a:off x="6127931" y="8086281"/>
            <a:ext cx="1327960" cy="325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20" idx="4"/>
            <a:endCxn id="23" idx="0"/>
          </p:cNvCxnSpPr>
          <p:nvPr/>
        </p:nvCxnSpPr>
        <p:spPr>
          <a:xfrm flipH="1">
            <a:off x="5965372" y="6805854"/>
            <a:ext cx="86123" cy="1442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20" idx="6"/>
            <a:endCxn id="17" idx="2"/>
          </p:cNvCxnSpPr>
          <p:nvPr/>
        </p:nvCxnSpPr>
        <p:spPr>
          <a:xfrm flipV="1">
            <a:off x="6214055" y="6609161"/>
            <a:ext cx="1261464" cy="34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  <a:stCxn id="20" idx="7"/>
            <a:endCxn id="14" idx="3"/>
          </p:cNvCxnSpPr>
          <p:nvPr/>
        </p:nvCxnSpPr>
        <p:spPr>
          <a:xfrm flipV="1">
            <a:off x="6166441" y="5335134"/>
            <a:ext cx="1277410" cy="119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stCxn id="11" idx="5"/>
            <a:endCxn id="23" idx="1"/>
          </p:cNvCxnSpPr>
          <p:nvPr/>
        </p:nvCxnSpPr>
        <p:spPr>
          <a:xfrm>
            <a:off x="4572825" y="5532428"/>
            <a:ext cx="1277599" cy="276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  <a:stCxn id="23" idx="2"/>
            <a:endCxn id="22" idx="5"/>
          </p:cNvCxnSpPr>
          <p:nvPr/>
        </p:nvCxnSpPr>
        <p:spPr>
          <a:xfrm flipH="1" flipV="1">
            <a:off x="4632385" y="7659361"/>
            <a:ext cx="1170426" cy="75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  <a:stCxn id="22" idx="1"/>
            <a:endCxn id="21" idx="5"/>
          </p:cNvCxnSpPr>
          <p:nvPr/>
        </p:nvCxnSpPr>
        <p:spPr>
          <a:xfrm flipH="1" flipV="1">
            <a:off x="3568025" y="6675120"/>
            <a:ext cx="834466" cy="75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  <a:stCxn id="21" idx="7"/>
            <a:endCxn id="11" idx="3"/>
          </p:cNvCxnSpPr>
          <p:nvPr/>
        </p:nvCxnSpPr>
        <p:spPr>
          <a:xfrm flipV="1">
            <a:off x="3568025" y="5532428"/>
            <a:ext cx="774906" cy="91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stCxn id="21" idx="6"/>
            <a:endCxn id="20" idx="2"/>
          </p:cNvCxnSpPr>
          <p:nvPr/>
        </p:nvCxnSpPr>
        <p:spPr>
          <a:xfrm>
            <a:off x="3615639" y="6560174"/>
            <a:ext cx="2273296" cy="8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BE0A265-9D3F-4262-9698-73D73E3E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Perfect matching problem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148CB53-C399-48E3-9D48-93D5D0525F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0480" y="2167467"/>
            <a:ext cx="11054080" cy="2167467"/>
          </a:xfrm>
          <a:ln>
            <a:noFill/>
          </a:ln>
        </p:spPr>
        <p:txBody>
          <a:bodyPr>
            <a:normAutofit/>
          </a:bodyPr>
          <a:lstStyle/>
          <a:p>
            <a:pPr marL="65023" indent="0">
              <a:buNone/>
            </a:pPr>
            <a:r>
              <a:rPr lang="en-US" sz="3413" b="1" dirty="0"/>
              <a:t>Given</a:t>
            </a:r>
            <a:r>
              <a:rPr lang="pl-PL" sz="3413" b="1" dirty="0"/>
              <a:t>:</a:t>
            </a:r>
            <a:r>
              <a:rPr lang="en-US" sz="3413" dirty="0"/>
              <a:t> </a:t>
            </a:r>
            <a:r>
              <a:rPr lang="pl-PL" sz="3413" dirty="0"/>
              <a:t>an undirected graph</a:t>
            </a:r>
            <a:br>
              <a:rPr lang="pl-PL" sz="3413" dirty="0"/>
            </a:br>
            <a:r>
              <a:rPr lang="pl-PL" sz="3413" b="1" dirty="0"/>
              <a:t>F</a:t>
            </a:r>
            <a:r>
              <a:rPr lang="en-US" sz="3413" b="1" dirty="0" err="1"/>
              <a:t>ind</a:t>
            </a:r>
            <a:r>
              <a:rPr lang="en-US" sz="3413" dirty="0"/>
              <a:t> </a:t>
            </a:r>
            <a:r>
              <a:rPr lang="pl-PL" sz="3413" dirty="0"/>
              <a:t>out if we can pair up all vertices using edges</a:t>
            </a:r>
            <a:endParaRPr lang="en-US" sz="3413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2F916F-B6E8-430E-BE8C-19E4B3F23CEA}"/>
              </a:ext>
            </a:extLst>
          </p:cNvPr>
          <p:cNvSpPr/>
          <p:nvPr/>
        </p:nvSpPr>
        <p:spPr>
          <a:xfrm>
            <a:off x="8874438" y="4612641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83BFB8B-5DD7-4EC4-8885-027184961BBA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5284332" y="4291081"/>
            <a:ext cx="1189799" cy="4096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B34DE4-8FFE-4A37-A3CB-6CA0DE228381}"/>
              </a:ext>
            </a:extLst>
          </p:cNvPr>
          <p:cNvCxnSpPr>
            <a:cxnSpLocks/>
            <a:stCxn id="21" idx="7"/>
            <a:endCxn id="11" idx="3"/>
          </p:cNvCxnSpPr>
          <p:nvPr/>
        </p:nvCxnSpPr>
        <p:spPr>
          <a:xfrm flipV="1">
            <a:off x="3568025" y="5532428"/>
            <a:ext cx="774906" cy="91279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875BA6C-C7CE-407C-9EF2-60D09E8D9206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6148585" y="5220187"/>
            <a:ext cx="1247653" cy="37948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1CBB971-E166-4D2E-8357-279813A1EAA3}"/>
              </a:ext>
            </a:extLst>
          </p:cNvPr>
          <p:cNvCxnSpPr>
            <a:cxnSpLocks/>
            <a:stCxn id="16" idx="0"/>
            <a:endCxn id="73" idx="4"/>
          </p:cNvCxnSpPr>
          <p:nvPr/>
        </p:nvCxnSpPr>
        <p:spPr>
          <a:xfrm flipV="1">
            <a:off x="8767465" y="4937761"/>
            <a:ext cx="269533" cy="1577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13CE155-C7E5-4A27-A5D1-DA9C900854F8}"/>
              </a:ext>
            </a:extLst>
          </p:cNvPr>
          <p:cNvCxnSpPr>
            <a:cxnSpLocks/>
            <a:stCxn id="22" idx="5"/>
            <a:endCxn id="23" idx="2"/>
          </p:cNvCxnSpPr>
          <p:nvPr/>
        </p:nvCxnSpPr>
        <p:spPr>
          <a:xfrm>
            <a:off x="4632385" y="7659361"/>
            <a:ext cx="1170426" cy="75204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67454A2-0A21-45CF-B170-564940FBD24A}"/>
              </a:ext>
            </a:extLst>
          </p:cNvPr>
          <p:cNvCxnSpPr>
            <a:cxnSpLocks/>
            <a:stCxn id="20" idx="6"/>
            <a:endCxn id="17" idx="2"/>
          </p:cNvCxnSpPr>
          <p:nvPr/>
        </p:nvCxnSpPr>
        <p:spPr>
          <a:xfrm flipV="1">
            <a:off x="6214054" y="6609161"/>
            <a:ext cx="1261464" cy="3413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56D477-76BC-467B-8560-5DDC2F64AA7E}"/>
              </a:ext>
            </a:extLst>
          </p:cNvPr>
          <p:cNvCxnSpPr>
            <a:cxnSpLocks/>
            <a:stCxn id="19" idx="6"/>
            <a:endCxn id="18" idx="2"/>
          </p:cNvCxnSpPr>
          <p:nvPr/>
        </p:nvCxnSpPr>
        <p:spPr>
          <a:xfrm>
            <a:off x="7781011" y="8086281"/>
            <a:ext cx="1246720" cy="10837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1D9F31-C1A6-4CE8-8BFE-DC0EF29611B1}"/>
              </a:ext>
            </a:extLst>
          </p:cNvPr>
          <p:cNvSpPr txBox="1"/>
          <p:nvPr/>
        </p:nvSpPr>
        <p:spPr>
          <a:xfrm>
            <a:off x="9075345" y="5215468"/>
            <a:ext cx="16510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perfect matching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562B98-9AF0-4F0E-8E78-5917E3EBEB77}"/>
              </a:ext>
            </a:extLst>
          </p:cNvPr>
          <p:cNvSpPr/>
          <p:nvPr/>
        </p:nvSpPr>
        <p:spPr>
          <a:xfrm>
            <a:off x="2258828" y="8132178"/>
            <a:ext cx="8115300" cy="1227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Benchmark problem for class P</a:t>
            </a:r>
          </a:p>
        </p:txBody>
      </p:sp>
    </p:spTree>
    <p:extLst>
      <p:ext uri="{BB962C8B-B14F-4D97-AF65-F5344CB8AC3E}">
        <p14:creationId xmlns:p14="http://schemas.microsoft.com/office/powerpoint/2010/main" val="31817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8" grpId="0" build="p"/>
      <p:bldP spid="73" grpId="0" animBg="1"/>
      <p:bldP spid="2" grpId="0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89F956-1ED3-4E5D-A446-66833F0C32F8}"/>
              </a:ext>
            </a:extLst>
          </p:cNvPr>
          <p:cNvSpPr/>
          <p:nvPr/>
        </p:nvSpPr>
        <p:spPr>
          <a:xfrm>
            <a:off x="571498" y="651185"/>
            <a:ext cx="11861801" cy="1227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NC: class of problems that parallelize completely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790CE-732C-41C6-912B-06B829C5A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" y="3407420"/>
            <a:ext cx="7762423" cy="4599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B579E-5EF3-4626-AECB-A6E650FD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12" y="4693071"/>
            <a:ext cx="3457488" cy="1934443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98BFE372-1AEB-41E7-92AF-41D73072B10E}"/>
              </a:ext>
            </a:extLst>
          </p:cNvPr>
          <p:cNvSpPr/>
          <p:nvPr/>
        </p:nvSpPr>
        <p:spPr>
          <a:xfrm rot="16200000">
            <a:off x="4158904" y="-911314"/>
            <a:ext cx="587620" cy="7762425"/>
          </a:xfrm>
          <a:prstGeom prst="rightBrace">
            <a:avLst>
              <a:gd name="adj1" fmla="val 47236"/>
              <a:gd name="adj2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8F482-324C-460E-9B82-A89609A47B61}"/>
              </a:ext>
            </a:extLst>
          </p:cNvPr>
          <p:cNvSpPr txBox="1"/>
          <p:nvPr/>
        </p:nvSpPr>
        <p:spPr>
          <a:xfrm>
            <a:off x="2336800" y="2069292"/>
            <a:ext cx="4165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poly(n)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processors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2D539-B8AD-4D31-93AA-321CA68B830B}"/>
              </a:ext>
            </a:extLst>
          </p:cNvPr>
          <p:cNvSpPr txBox="1"/>
          <p:nvPr/>
        </p:nvSpPr>
        <p:spPr>
          <a:xfrm>
            <a:off x="9303657" y="3928661"/>
            <a:ext cx="31296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polylog(n) 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2DA69A-0897-4B95-8001-E62234567245}"/>
              </a:ext>
            </a:extLst>
          </p:cNvPr>
          <p:cNvSpPr/>
          <p:nvPr/>
        </p:nvSpPr>
        <p:spPr>
          <a:xfrm>
            <a:off x="870858" y="5229715"/>
            <a:ext cx="11263084" cy="2169466"/>
          </a:xfrm>
          <a:prstGeom prst="ellipse">
            <a:avLst/>
          </a:prstGeom>
          <a:solidFill>
            <a:schemeClr val="bg1"/>
          </a:solidFill>
          <a:ln w="889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It’s in </a:t>
            </a:r>
            <a:r>
              <a:rPr lang="pl-PL" dirty="0">
                <a:solidFill>
                  <a:srgbClr val="FF0000"/>
                </a:solidFill>
              </a:rPr>
              <a:t>Randomized</a:t>
            </a:r>
            <a:r>
              <a:rPr lang="pl-PL" dirty="0">
                <a:solidFill>
                  <a:schemeClr val="tx1"/>
                </a:solidFill>
              </a:rPr>
              <a:t> NC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bg1">
                    <a:lumMod val="50000"/>
                  </a:schemeClr>
                </a:solidFill>
              </a:rPr>
              <a:t>[Lovász 1979]</a:t>
            </a: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7508EF-6656-4F31-829A-1CB1A523D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5" y="5496543"/>
            <a:ext cx="1564823" cy="1475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CB436C-2A40-47C8-9D6B-6F22CEBE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8" y="5496543"/>
            <a:ext cx="1564823" cy="14759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28CAD9-E7C4-426A-8565-461F38192018}"/>
              </a:ext>
            </a:extLst>
          </p:cNvPr>
          <p:cNvSpPr/>
          <p:nvPr/>
        </p:nvSpPr>
        <p:spPr>
          <a:xfrm>
            <a:off x="571504" y="8307409"/>
            <a:ext cx="11861801" cy="1227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Main open question: 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is matching in NC?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7852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D49E8B-9C5C-49BA-BA13-628A6A340168}"/>
              </a:ext>
            </a:extLst>
          </p:cNvPr>
          <p:cNvSpPr/>
          <p:nvPr/>
        </p:nvSpPr>
        <p:spPr>
          <a:xfrm>
            <a:off x="1705429" y="255609"/>
            <a:ext cx="9593941" cy="1227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Is matching in NC?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535B59-C4A0-437F-8D2F-5529413BEF2C}"/>
                  </a:ext>
                </a:extLst>
              </p:cNvPr>
              <p:cNvSpPr txBox="1"/>
              <p:nvPr/>
            </p:nvSpPr>
            <p:spPr>
              <a:xfrm>
                <a:off x="355599" y="2444606"/>
                <a:ext cx="12293600" cy="5321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bipartite regular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[Lev, Pippenger, Valiant 1981]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bipartite convex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[Dekel, Sahni 1984]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incomparability graphs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[Kozen, Vazirani, Vazirani 1985]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bipartite graphs with small number of perfect matchings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 [Grigoriev, Karpinski 1987]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claw-free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[Chrobak, Naor, Novick 1989]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l-PL" sz="260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pl-PL" sz="2600" dirty="0"/>
                  <a:t>-free (decision version)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[Vazirani 1989]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planar bipartite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[Miller, Naor 1989]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dense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[Dahlhaus, Hajnal, Karpinski 1993]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strongly chordal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[Dahlhaus, Karpinski 1998]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60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l-PL" sz="2600" dirty="0"/>
                  <a:t>-tidy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[Parfenoff 1998]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bipartite small genus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 [Mahajan, Varadarajan 2000]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graphs with small number of perfect matchings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[Agrawal, Hoang, Thierauf 2006]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pl-PL" sz="2600" dirty="0"/>
                  <a:t>planar (search version) </a:t>
                </a:r>
                <a:r>
                  <a:rPr lang="pl-PL" sz="2600" dirty="0">
                    <a:solidFill>
                      <a:schemeClr val="bg1">
                        <a:lumMod val="50000"/>
                      </a:schemeClr>
                    </a:solidFill>
                  </a:rPr>
                  <a:t>[Anari, Vazirani 2017]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535B59-C4A0-437F-8D2F-5529413BE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99" y="2444606"/>
                <a:ext cx="12293600" cy="5321585"/>
              </a:xfrm>
              <a:prstGeom prst="rect">
                <a:avLst/>
              </a:prstGeom>
              <a:blipFill>
                <a:blip r:embed="rId3"/>
                <a:stretch>
                  <a:fillRect l="-1091" t="-458" r="-297" b="-240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DD29F9-BDE8-481C-94C5-A261F49CEC7F}"/>
              </a:ext>
            </a:extLst>
          </p:cNvPr>
          <p:cNvSpPr txBox="1"/>
          <p:nvPr/>
        </p:nvSpPr>
        <p:spPr>
          <a:xfrm>
            <a:off x="355599" y="1669661"/>
            <a:ext cx="12293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Yes, for restricted graph classes: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17B89-C61C-437E-8237-0BA55940CB42}"/>
              </a:ext>
            </a:extLst>
          </p:cNvPr>
          <p:cNvSpPr txBox="1"/>
          <p:nvPr/>
        </p:nvSpPr>
        <p:spPr>
          <a:xfrm>
            <a:off x="355599" y="7789903"/>
            <a:ext cx="12293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But not known for: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1D7D2-8C78-4A1C-9241-48D22BF2614E}"/>
              </a:ext>
            </a:extLst>
          </p:cNvPr>
          <p:cNvSpPr txBox="1"/>
          <p:nvPr/>
        </p:nvSpPr>
        <p:spPr>
          <a:xfrm>
            <a:off x="355599" y="8446493"/>
            <a:ext cx="1229360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</a:rPr>
              <a:t>General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</a:rPr>
              <a:t>Bipartite</a:t>
            </a:r>
          </a:p>
        </p:txBody>
      </p:sp>
    </p:spTree>
    <p:extLst>
      <p:ext uri="{BB962C8B-B14F-4D97-AF65-F5344CB8AC3E}">
        <p14:creationId xmlns:p14="http://schemas.microsoft.com/office/powerpoint/2010/main" val="253697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1E5B54-2043-4AB0-A9ED-646EDECFF0F5}"/>
              </a:ext>
            </a:extLst>
          </p:cNvPr>
          <p:cNvSpPr/>
          <p:nvPr/>
        </p:nvSpPr>
        <p:spPr>
          <a:xfrm>
            <a:off x="571500" y="1146893"/>
            <a:ext cx="11902692" cy="1717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8000" tIns="72000" rIns="288000" bIns="288000" numCol="1" spcCol="38100" rtlCol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Theorem </a:t>
            </a:r>
            <a:r>
              <a:rPr lang="en-US" sz="3200" b="1" dirty="0">
                <a:solidFill>
                  <a:srgbClr val="FFFFFF"/>
                </a:solidFill>
              </a:rPr>
              <a:t>[</a:t>
            </a:r>
            <a:r>
              <a:rPr lang="en-US" sz="3200" dirty="0"/>
              <a:t>Svensson, </a:t>
            </a:r>
            <a:r>
              <a:rPr lang="en-US" sz="3200" b="1" dirty="0"/>
              <a:t>T.</a:t>
            </a:r>
            <a:r>
              <a:rPr lang="pl-PL" sz="3200" dirty="0"/>
              <a:t>,          FOCS 2017 Best Paper Award</a:t>
            </a:r>
            <a:r>
              <a:rPr lang="en-US" sz="3200" dirty="0"/>
              <a:t>]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  <a:p>
            <a:pPr algn="l">
              <a:spcBef>
                <a:spcPts val="1200"/>
              </a:spcBef>
            </a:pPr>
            <a:r>
              <a:rPr lang="pl-PL" sz="3200" dirty="0">
                <a:latin typeface="Helvetica Neue Light" charset="0"/>
                <a:ea typeface="Helvetica Neue Light" charset="0"/>
                <a:cs typeface="Helvetica Neue Light" charset="0"/>
              </a:rPr>
              <a:t>Matching is in </a:t>
            </a:r>
            <a:r>
              <a:rPr lang="pl-PL" sz="3200" b="1" dirty="0">
                <a:latin typeface="Helvetica Neue Light" charset="0"/>
                <a:ea typeface="Helvetica Neue Light" charset="0"/>
                <a:cs typeface="Helvetica Neue Light" charset="0"/>
              </a:rPr>
              <a:t>quasi-NC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E5BB5C-6DDB-4183-B5A2-EF694F0E872E}"/>
              </a:ext>
            </a:extLst>
          </p:cNvPr>
          <p:cNvGrpSpPr/>
          <p:nvPr/>
        </p:nvGrpSpPr>
        <p:grpSpPr>
          <a:xfrm>
            <a:off x="571500" y="3970115"/>
            <a:ext cx="11902692" cy="2025509"/>
            <a:chOff x="667657" y="743476"/>
            <a:chExt cx="9593943" cy="2025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311BAA9-3A42-42A9-8AB8-E00AA8220590}"/>
                    </a:ext>
                  </a:extLst>
                </p:cNvPr>
                <p:cNvSpPr txBox="1"/>
                <p:nvPr/>
              </p:nvSpPr>
              <p:spPr>
                <a:xfrm>
                  <a:off x="667657" y="743476"/>
                  <a:ext cx="9593943" cy="202550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180000" tIns="180000" rIns="180000" bIns="180000" numCol="1" spcCol="38100" rtlCol="0" anchor="ctr">
                  <a:spAutoFit/>
                </a:bodyPr>
                <a:lstStyle/>
                <a:p>
                  <a:pPr algn="l"/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Matching has </a:t>
                  </a:r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deterministic</a:t>
                  </a:r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 algorithm that uses</a:t>
                  </a:r>
                </a:p>
                <a:p>
                  <a:pPr marL="571500" marR="0" indent="-571500" algn="l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3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𝑝𝑜𝑙𝑦𝑙𝑜𝑔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pl-PL" dirty="0"/>
                    <a:t> processors</a:t>
                  </a:r>
                </a:p>
                <a:p>
                  <a:pPr marL="571500" marR="0" indent="-571500" algn="l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14:m>
                    <m:oMath xmlns:m="http://schemas.openxmlformats.org/officeDocument/2006/math"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𝑝𝑜𝑙𝑦𝑙𝑜𝑔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(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𝑛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)</m:t>
                      </m:r>
                    </m:oMath>
                  </a14:m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311BAA9-3A42-42A9-8AB8-E00AA8220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657" y="743476"/>
                  <a:ext cx="9593943" cy="2025509"/>
                </a:xfrm>
                <a:prstGeom prst="rect">
                  <a:avLst/>
                </a:prstGeom>
                <a:blipFill>
                  <a:blip r:embed="rId2"/>
                  <a:stretch>
                    <a:fillRect l="-820" b="-451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0882FE-EEAB-42A8-9971-BDD5494A0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020" y="1095830"/>
              <a:ext cx="1320800" cy="13208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E0E1A4-7A1A-4F96-B7FC-6E9E6F7DF464}"/>
              </a:ext>
            </a:extLst>
          </p:cNvPr>
          <p:cNvGrpSpPr/>
          <p:nvPr/>
        </p:nvGrpSpPr>
        <p:grpSpPr>
          <a:xfrm>
            <a:off x="10258114" y="4352532"/>
            <a:ext cx="1831315" cy="1290737"/>
            <a:chOff x="3199595" y="581350"/>
            <a:chExt cx="1831315" cy="7965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0C266A-FBE8-4E32-B1E6-B268220705FE}"/>
                </a:ext>
              </a:extLst>
            </p:cNvPr>
            <p:cNvCxnSpPr/>
            <p:nvPr/>
          </p:nvCxnSpPr>
          <p:spPr>
            <a:xfrm>
              <a:off x="3199595" y="588723"/>
              <a:ext cx="1831315" cy="78914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057722-F597-4AC5-B5C7-DAA84FB776A1}"/>
                </a:ext>
              </a:extLst>
            </p:cNvPr>
            <p:cNvCxnSpPr/>
            <p:nvPr/>
          </p:nvCxnSpPr>
          <p:spPr>
            <a:xfrm flipV="1">
              <a:off x="3199595" y="581350"/>
              <a:ext cx="1831315" cy="796513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829692-4719-4A06-AA85-9B485019A1E6}"/>
              </a:ext>
            </a:extLst>
          </p:cNvPr>
          <p:cNvSpPr txBox="1"/>
          <p:nvPr/>
        </p:nvSpPr>
        <p:spPr>
          <a:xfrm>
            <a:off x="571500" y="7341290"/>
            <a:ext cx="1190269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Generalizes work by </a:t>
            </a: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[Fenner, Gurjar, Thierauf 2015]</a:t>
            </a: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who showed that </a:t>
            </a:r>
            <a:r>
              <a:rPr kumimoji="0" lang="pl-PL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bipartite</a:t>
            </a:r>
            <a:r>
              <a:rPr kumimoji="0" lang="pl-PL" sz="3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matching is in quasi-NC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430D3C-B407-4274-A8E3-E871A33A6E20}"/>
                  </a:ext>
                </a:extLst>
              </p:cNvPr>
              <p:cNvSpPr txBox="1"/>
              <p:nvPr/>
            </p:nvSpPr>
            <p:spPr>
              <a:xfrm>
                <a:off x="1651000" y="6263333"/>
                <a:ext cx="1082319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4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Best known previously: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l-PL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exp</m:t>
                    </m:r>
                    <m:r>
                      <a:rPr kumimoji="0" lang="pl-PL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⁡(</m:t>
                    </m:r>
                    <m:r>
                      <a:rPr kumimoji="0" lang="pl-PL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𝑛</m:t>
                    </m:r>
                    <m:r>
                      <a:rPr kumimoji="0" lang="pl-PL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)</m:t>
                    </m:r>
                  </m:oMath>
                </a14:m>
                <a:r>
                  <a:rPr kumimoji="0" lang="pl-PL" sz="24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Helvetica Neue Light"/>
                  </a:rPr>
                  <a:t> processors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430D3C-B407-4274-A8E3-E871A33A6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6263333"/>
                <a:ext cx="10823192" cy="471924"/>
              </a:xfrm>
              <a:prstGeom prst="rect">
                <a:avLst/>
              </a:prstGeom>
              <a:blipFill>
                <a:blip r:embed="rId4"/>
                <a:stretch>
                  <a:fillRect t="-7692" r="-1296" b="-2820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6620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C00-4BDD-4133-961B-D092030C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Algorithm of Mulmuley, Vazirani, Vazirani [1987]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82A65-E533-4CEA-8746-23287EAC0957}"/>
              </a:ext>
            </a:extLst>
          </p:cNvPr>
          <p:cNvSpPr txBox="1"/>
          <p:nvPr/>
        </p:nvSpPr>
        <p:spPr>
          <a:xfrm>
            <a:off x="571500" y="2213061"/>
            <a:ext cx="78867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Difficulty: </a:t>
            </a: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too many possible matchings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4AAEA-7B39-41BA-8046-3DA959FBE9C0}"/>
              </a:ext>
            </a:extLst>
          </p:cNvPr>
          <p:cNvSpPr/>
          <p:nvPr/>
        </p:nvSpPr>
        <p:spPr>
          <a:xfrm>
            <a:off x="3523854" y="3127192"/>
            <a:ext cx="2978546" cy="8412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unweighted</a:t>
            </a:r>
            <a:b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problem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68874-5E1E-4406-9D3A-218641A43BF6}"/>
              </a:ext>
            </a:extLst>
          </p:cNvPr>
          <p:cNvSpPr/>
          <p:nvPr/>
        </p:nvSpPr>
        <p:spPr>
          <a:xfrm>
            <a:off x="3523854" y="5924856"/>
            <a:ext cx="2978546" cy="8412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weighted</a:t>
            </a:r>
            <a:b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problem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62D50D-9D83-4A38-B790-2AF5F5E499FD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5013127" y="3968448"/>
            <a:ext cx="0" cy="1956408"/>
          </a:xfrm>
          <a:prstGeom prst="straightConnector1">
            <a:avLst/>
          </a:prstGeom>
          <a:noFill/>
          <a:ln w="101600" cap="flat">
            <a:solidFill>
              <a:srgbClr val="557E8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B30589-8A8D-4CC2-AC30-D898E643CFB4}"/>
              </a:ext>
            </a:extLst>
          </p:cNvPr>
          <p:cNvSpPr txBox="1"/>
          <p:nvPr/>
        </p:nvSpPr>
        <p:spPr>
          <a:xfrm>
            <a:off x="571500" y="7085209"/>
            <a:ext cx="85090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Solution: </a:t>
            </a: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look for a </a:t>
            </a: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min-weight</a:t>
            </a: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perfect matching</a:t>
            </a: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CFAEF-FE92-416E-B708-CD9334BE681F}"/>
                  </a:ext>
                </a:extLst>
              </p:cNvPr>
              <p:cNvSpPr txBox="1"/>
              <p:nvPr/>
            </p:nvSpPr>
            <p:spPr>
              <a:xfrm>
                <a:off x="571500" y="7908318"/>
                <a:ext cx="11861800" cy="1348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0000" tIns="180000" rIns="180000" bIns="180000" numCol="1" spcCol="38100" rtlCol="0" anchor="ctr">
                <a:spAutoFit/>
              </a:bodyPr>
              <a:lstStyle/>
              <a:p>
                <a:pPr algn="l"/>
                <a:r>
                  <a:rPr lang="en-US" sz="3200" dirty="0"/>
                  <a:t>Weight function</a:t>
                </a:r>
                <a:r>
                  <a:rPr lang="pl-PL" sz="3200" dirty="0"/>
                  <a:t> </a:t>
                </a:r>
                <a14:m>
                  <m:oMath xmlns:m="http://schemas.openxmlformats.org/officeDocument/2006/math"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sz="32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isolating</a:t>
                </a:r>
                <a:br>
                  <a:rPr lang="en-US" sz="3200" dirty="0"/>
                </a:br>
                <a:r>
                  <a:rPr lang="en-US" sz="3200" dirty="0"/>
                  <a:t>if there is a </a:t>
                </a:r>
                <a:r>
                  <a:rPr lang="en-US" sz="3200" b="1" dirty="0"/>
                  <a:t>unique</a:t>
                </a:r>
                <a:r>
                  <a:rPr lang="en-US" sz="3200" dirty="0"/>
                  <a:t> min-weight perfect matching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CFAEF-FE92-416E-B708-CD9334BE6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908318"/>
                <a:ext cx="11861800" cy="1348401"/>
              </a:xfrm>
              <a:prstGeom prst="rect">
                <a:avLst/>
              </a:prstGeom>
              <a:blipFill>
                <a:blip r:embed="rId4"/>
                <a:stretch>
                  <a:fillRect l="-565" b="-45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90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4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9627D3-8009-4EE3-8ED2-0B8B0F21052C}"/>
                  </a:ext>
                </a:extLst>
              </p:cNvPr>
              <p:cNvSpPr txBox="1"/>
              <p:nvPr/>
            </p:nvSpPr>
            <p:spPr>
              <a:xfrm>
                <a:off x="571500" y="7908318"/>
                <a:ext cx="11861800" cy="1348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0000" tIns="180000" rIns="180000" bIns="180000" numCol="1" spcCol="38100" rtlCol="0" anchor="ctr">
                <a:spAutoFit/>
              </a:bodyPr>
              <a:lstStyle/>
              <a:p>
                <a:pPr algn="l"/>
                <a:r>
                  <a:rPr lang="en-US" sz="3200" dirty="0"/>
                  <a:t>Weight function</a:t>
                </a:r>
                <a:r>
                  <a:rPr lang="pl-PL" sz="3200" dirty="0"/>
                  <a:t> </a:t>
                </a:r>
                <a14:m>
                  <m:oMath xmlns:m="http://schemas.openxmlformats.org/officeDocument/2006/math"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sz="32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isolating</a:t>
                </a:r>
                <a:br>
                  <a:rPr lang="en-US" sz="3200" dirty="0"/>
                </a:br>
                <a:r>
                  <a:rPr lang="en-US" sz="3200" dirty="0"/>
                  <a:t>if there is a </a:t>
                </a:r>
                <a:r>
                  <a:rPr lang="en-US" sz="3200" b="1" dirty="0"/>
                  <a:t>unique</a:t>
                </a:r>
                <a:r>
                  <a:rPr lang="en-US" sz="3200" dirty="0"/>
                  <a:t> min-weight perfect matching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9627D3-8009-4EE3-8ED2-0B8B0F210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908318"/>
                <a:ext cx="11861800" cy="1348401"/>
              </a:xfrm>
              <a:prstGeom prst="rect">
                <a:avLst/>
              </a:prstGeom>
              <a:blipFill>
                <a:blip r:embed="rId2"/>
                <a:stretch>
                  <a:fillRect l="-565" b="-45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3F8D1A4-E756-4AF8-9392-AEDD0181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Algorithm of Mulmuley, Vazirani, Vazirani [1987]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D84419-9C2B-4B7F-92DA-877FF8B942B8}"/>
              </a:ext>
            </a:extLst>
          </p:cNvPr>
          <p:cNvSpPr/>
          <p:nvPr/>
        </p:nvSpPr>
        <p:spPr>
          <a:xfrm>
            <a:off x="3263900" y="6212018"/>
            <a:ext cx="6591300" cy="658336"/>
          </a:xfrm>
          <a:prstGeom prst="roundRect">
            <a:avLst/>
          </a:prstGeom>
          <a:solidFill>
            <a:srgbClr val="0A823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isolating weight function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07FAAC-8A49-4471-BF33-E0307A35C711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6559550" y="6870354"/>
            <a:ext cx="0" cy="1581150"/>
          </a:xfrm>
          <a:prstGeom prst="straightConnector1">
            <a:avLst/>
          </a:prstGeom>
          <a:noFill/>
          <a:ln w="101600" cap="flat">
            <a:solidFill>
              <a:srgbClr val="0A823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7309A6-AD60-4A84-BBB8-F23338AC8AEE}"/>
              </a:ext>
            </a:extLst>
          </p:cNvPr>
          <p:cNvSpPr/>
          <p:nvPr/>
        </p:nvSpPr>
        <p:spPr>
          <a:xfrm>
            <a:off x="3644900" y="8451504"/>
            <a:ext cx="5829300" cy="658336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matching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C6C95-CDAA-4AB6-B45C-2A4F645FB426}"/>
              </a:ext>
            </a:extLst>
          </p:cNvPr>
          <p:cNvSpPr txBox="1"/>
          <p:nvPr/>
        </p:nvSpPr>
        <p:spPr>
          <a:xfrm>
            <a:off x="6718299" y="7060168"/>
            <a:ext cx="481329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A8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determinant</a:t>
            </a:r>
            <a:b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A8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A8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computation in NC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8BB45B-ED9D-4944-AECA-FC116B75DB92}"/>
              </a:ext>
            </a:extLst>
          </p:cNvPr>
          <p:cNvSpPr/>
          <p:nvPr/>
        </p:nvSpPr>
        <p:spPr>
          <a:xfrm>
            <a:off x="850900" y="3740385"/>
            <a:ext cx="4622800" cy="6583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ED1C24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random sampling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84F5CC-3A18-477B-9E9D-6857DB09553C}"/>
              </a:ext>
            </a:extLst>
          </p:cNvPr>
          <p:cNvCxnSpPr>
            <a:cxnSpLocks/>
            <a:stCxn id="18" idx="2"/>
            <a:endCxn id="5" idx="0"/>
          </p:cNvCxnSpPr>
          <p:nvPr/>
        </p:nvCxnSpPr>
        <p:spPr>
          <a:xfrm rot="16200000" flipH="1">
            <a:off x="3954277" y="3606744"/>
            <a:ext cx="1813297" cy="3397250"/>
          </a:xfrm>
          <a:prstGeom prst="curvedConnector3">
            <a:avLst>
              <a:gd name="adj1" fmla="val 62607"/>
            </a:avLst>
          </a:prstGeom>
          <a:noFill/>
          <a:ln w="101600" cap="flat">
            <a:solidFill>
              <a:srgbClr val="ED1C2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D29A5C-AD6B-46B8-B53C-771228EA2B08}"/>
              </a:ext>
            </a:extLst>
          </p:cNvPr>
          <p:cNvSpPr txBox="1"/>
          <p:nvPr/>
        </p:nvSpPr>
        <p:spPr>
          <a:xfrm>
            <a:off x="3759199" y="4655816"/>
            <a:ext cx="26162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ED1C24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Isolation Lemma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936D85-5B11-48E8-893C-FA5D8BE5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4" y="4428952"/>
            <a:ext cx="1638646" cy="13208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ECEB46-2909-4490-8E7E-8885411DA30F}"/>
              </a:ext>
            </a:extLst>
          </p:cNvPr>
          <p:cNvSpPr/>
          <p:nvPr/>
        </p:nvSpPr>
        <p:spPr>
          <a:xfrm>
            <a:off x="7124700" y="3735348"/>
            <a:ext cx="5029200" cy="6583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solidFill>
                  <a:srgbClr val="0A8232"/>
                </a:solidFill>
              </a:rPr>
              <a:t>s</a:t>
            </a: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rgbClr val="0A8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omething deterministic?</a:t>
            </a:r>
          </a:p>
        </p:txBody>
      </p:sp>
      <p:cxnSp>
        <p:nvCxnSpPr>
          <p:cNvPr id="27" name="Straight Arrow Connector 18">
            <a:extLst>
              <a:ext uri="{FF2B5EF4-FFF2-40B4-BE49-F238E27FC236}">
                <a16:creationId xmlns:a16="http://schemas.microsoft.com/office/drawing/2014/main" id="{3D6C2225-0CC6-4D74-9DBF-1BFB033F423A}"/>
              </a:ext>
            </a:extLst>
          </p:cNvPr>
          <p:cNvCxnSpPr>
            <a:cxnSpLocks/>
            <a:stCxn id="26" idx="2"/>
            <a:endCxn id="5" idx="0"/>
          </p:cNvCxnSpPr>
          <p:nvPr/>
        </p:nvCxnSpPr>
        <p:spPr>
          <a:xfrm rot="5400000">
            <a:off x="7190258" y="3762976"/>
            <a:ext cx="1818334" cy="3079750"/>
          </a:xfrm>
          <a:prstGeom prst="curvedConnector3">
            <a:avLst>
              <a:gd name="adj1" fmla="val 50000"/>
            </a:avLst>
          </a:prstGeom>
          <a:noFill/>
          <a:ln w="101600" cap="flat">
            <a:solidFill>
              <a:srgbClr val="0A823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5D37CA-024F-41F8-AD95-351EBBB6F68C}"/>
              </a:ext>
            </a:extLst>
          </p:cNvPr>
          <p:cNvSpPr txBox="1"/>
          <p:nvPr/>
        </p:nvSpPr>
        <p:spPr>
          <a:xfrm>
            <a:off x="8483599" y="4670130"/>
            <a:ext cx="4826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A8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06F89-D17B-4F36-AF06-17A0F8570602}"/>
              </a:ext>
            </a:extLst>
          </p:cNvPr>
          <p:cNvSpPr/>
          <p:nvPr/>
        </p:nvSpPr>
        <p:spPr>
          <a:xfrm>
            <a:off x="571500" y="4442652"/>
            <a:ext cx="11861800" cy="1720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How to get an isolating weight function</a:t>
            </a:r>
            <a:b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</a:b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deterministically</a:t>
            </a:r>
            <a:r>
              <a:rPr kumimoji="0" lang="pl-PL" sz="320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 in NC?</a:t>
            </a:r>
            <a:endParaRPr kumimoji="0" lang="pl-PL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175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125E-6 L 0 -0.5908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/>
      <p:bldP spid="18" grpId="0" animBg="1"/>
      <p:bldP spid="24" grpId="0"/>
      <p:bldP spid="26" grpId="0" animBg="1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C64B624-B1BF-474E-BABA-D904C9E4DD9F}"/>
              </a:ext>
            </a:extLst>
          </p:cNvPr>
          <p:cNvGrpSpPr/>
          <p:nvPr/>
        </p:nvGrpSpPr>
        <p:grpSpPr>
          <a:xfrm>
            <a:off x="1238249" y="2192287"/>
            <a:ext cx="4181795" cy="5820431"/>
            <a:chOff x="1238249" y="2192287"/>
            <a:chExt cx="4181795" cy="58204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B77EA72-34A1-4F9E-A8C1-4590D727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543" y="3209651"/>
              <a:ext cx="3637911" cy="378570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170DB3-7A52-4449-B635-5A29A38BBFE2}"/>
                </a:ext>
              </a:extLst>
            </p:cNvPr>
            <p:cNvSpPr txBox="1"/>
            <p:nvPr/>
          </p:nvSpPr>
          <p:spPr>
            <a:xfrm>
              <a:off x="1419544" y="2192287"/>
              <a:ext cx="4000500" cy="902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1. </a:t>
              </a: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Asymmetric Traveling Salesman Problem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448BB7-DAEF-4948-AA45-E68E0FDBF63E}"/>
                </a:ext>
              </a:extLst>
            </p:cNvPr>
            <p:cNvSpPr txBox="1"/>
            <p:nvPr/>
          </p:nvSpPr>
          <p:spPr>
            <a:xfrm>
              <a:off x="1238249" y="7109907"/>
              <a:ext cx="4000500" cy="902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rPr>
                <a:t>Constant-factor approximation 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896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6063-1012-4151-8502-83515ECE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Polyhedral perspective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C93665-61A6-4A05-A67A-D358EFD6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399" y="5739578"/>
            <a:ext cx="361950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80B17-FE2A-499E-B3DD-E99F8D68021D}"/>
                  </a:ext>
                </a:extLst>
              </p:cNvPr>
              <p:cNvSpPr txBox="1"/>
              <p:nvPr/>
            </p:nvSpPr>
            <p:spPr>
              <a:xfrm>
                <a:off x="571500" y="2306388"/>
                <a:ext cx="11861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matching </a:t>
                </a:r>
                <a14:m>
                  <m:oMath xmlns:m="http://schemas.openxmlformats.org/officeDocument/2006/math"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 Light"/>
                      </a:rPr>
                      <m:t>𝑀</m:t>
                    </m:r>
                  </m:oMath>
                </a14:m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= indicator</a:t>
                </a:r>
                <a:r>
                  <a:rPr kumimoji="0" lang="pl-PL" sz="3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l-PL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</m:ctrlPr>
                      </m:sSubPr>
                      <m:e>
                        <m:r>
                          <a:rPr kumimoji="0" lang="pl-PL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  <m:t>𝜒</m:t>
                        </m:r>
                      </m:e>
                      <m:sub>
                        <m:r>
                          <a:rPr kumimoji="0" lang="pl-PL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  <m:t>𝑀</m:t>
                        </m:r>
                      </m:sub>
                    </m:sSub>
                    <m:r>
                      <a:rPr kumimoji="0" lang="pl-PL" sz="30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 Light"/>
                      </a:rPr>
                      <m:t>∈</m:t>
                    </m:r>
                    <m:sSup>
                      <m:sSupPr>
                        <m:ctrlPr>
                          <a:rPr kumimoji="0" lang="pl-PL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pl-PL" sz="30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sz="3000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pl-PL" sz="30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pl-PL" sz="30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 Light"/>
                          </a:rPr>
                          <m:t>𝐸</m:t>
                        </m:r>
                      </m:sup>
                    </m:sSup>
                  </m:oMath>
                </a14:m>
                <a:endParaRPr kumimoji="0" lang="pl-PL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80B17-FE2A-499E-B3DD-E99F8D680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06388"/>
                <a:ext cx="11861800" cy="564257"/>
              </a:xfrm>
              <a:prstGeom prst="rect">
                <a:avLst/>
              </a:prstGeom>
              <a:blipFill>
                <a:blip r:embed="rId4"/>
                <a:stretch>
                  <a:fillRect l="-1542" t="-11828" b="-322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FBB9DCF-EF74-426D-9A01-4C761E75EBEB}"/>
              </a:ext>
            </a:extLst>
          </p:cNvPr>
          <p:cNvSpPr txBox="1"/>
          <p:nvPr/>
        </p:nvSpPr>
        <p:spPr>
          <a:xfrm>
            <a:off x="571500" y="3280103"/>
            <a:ext cx="117475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000" dirty="0"/>
              <a:t>perfect matching polytope = convex hull of all perfect matchings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D5F4D-BF25-45A0-9405-E51E3C086D85}"/>
                  </a:ext>
                </a:extLst>
              </p:cNvPr>
              <p:cNvSpPr txBox="1"/>
              <p:nvPr/>
            </p:nvSpPr>
            <p:spPr>
              <a:xfrm>
                <a:off x="571500" y="4308527"/>
                <a:ext cx="2857500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pl-PL" sz="3000" dirty="0"/>
                  <a:t>set of points that minimize </a:t>
                </a:r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pl-PL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BD5F4D-BF25-45A0-9405-E51E3C086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308527"/>
                <a:ext cx="2857500" cy="1025922"/>
              </a:xfrm>
              <a:prstGeom prst="rect">
                <a:avLst/>
              </a:prstGeom>
              <a:blipFill>
                <a:blip r:embed="rId5"/>
                <a:stretch>
                  <a:fillRect l="-5544" t="-7143" r="-9168" b="-172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54215B-8024-4859-8CC5-5B4F5A91726C}"/>
              </a:ext>
            </a:extLst>
          </p:cNvPr>
          <p:cNvSpPr txBox="1"/>
          <p:nvPr/>
        </p:nvSpPr>
        <p:spPr>
          <a:xfrm>
            <a:off x="4013200" y="4308527"/>
            <a:ext cx="377189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000" dirty="0"/>
              <a:t>convex hull of</a:t>
            </a:r>
            <a:br>
              <a:rPr lang="pl-PL" sz="3000" dirty="0"/>
            </a:br>
            <a:r>
              <a:rPr lang="pl-PL" sz="3000" dirty="0"/>
              <a:t>min-weight matchings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CA0C8-87F0-4BEA-B6AF-1626D376B573}"/>
              </a:ext>
            </a:extLst>
          </p:cNvPr>
          <p:cNvSpPr txBox="1"/>
          <p:nvPr/>
        </p:nvSpPr>
        <p:spPr>
          <a:xfrm>
            <a:off x="8420099" y="4279008"/>
            <a:ext cx="33274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000" dirty="0">
                <a:solidFill>
                  <a:srgbClr val="ED1C24"/>
                </a:solidFill>
              </a:rPr>
              <a:t>face</a:t>
            </a:r>
            <a:r>
              <a:rPr lang="pl-PL" sz="3000" dirty="0"/>
              <a:t> of perfect matching polytope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12D70-90B7-45BA-88DA-A2DF01D55EE5}"/>
              </a:ext>
            </a:extLst>
          </p:cNvPr>
          <p:cNvSpPr txBox="1"/>
          <p:nvPr/>
        </p:nvSpPr>
        <p:spPr>
          <a:xfrm>
            <a:off x="3543300" y="4458250"/>
            <a:ext cx="4445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40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0963A-CCC8-4DF5-8E1E-7DBC45ECB73D}"/>
              </a:ext>
            </a:extLst>
          </p:cNvPr>
          <p:cNvSpPr txBox="1"/>
          <p:nvPr/>
        </p:nvSpPr>
        <p:spPr>
          <a:xfrm>
            <a:off x="7899399" y="4426798"/>
            <a:ext cx="4445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40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DD87C-E332-47DF-B985-B61610F55414}"/>
                  </a:ext>
                </a:extLst>
              </p:cNvPr>
              <p:cNvSpPr txBox="1"/>
              <p:nvPr/>
            </p:nvSpPr>
            <p:spPr>
              <a:xfrm>
                <a:off x="10896599" y="8311440"/>
                <a:ext cx="170180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⊆</m:t>
                      </m:r>
                      <m:sSup>
                        <m:sSupPr>
                          <m:ctrlPr>
                            <a:rPr kumimoji="0" lang="pl-P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 Light"/>
                            </a:rPr>
                          </m:ctrlPr>
                        </m:sSupPr>
                        <m:e>
                          <m:r>
                            <a:rPr kumimoji="0" lang="pl-P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 Light"/>
                            </a:rPr>
                            <m:t>ℝ</m:t>
                          </m:r>
                        </m:e>
                        <m:sup>
                          <m:r>
                            <a:rPr kumimoji="0" lang="pl-P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 Light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kumimoji="0" lang="pl-PL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DD87C-E332-47DF-B985-B61610F5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599" y="8311440"/>
                <a:ext cx="1701800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AFF007-EE9B-456E-A1DE-FC2BFE5AA16C}"/>
              </a:ext>
            </a:extLst>
          </p:cNvPr>
          <p:cNvCxnSpPr>
            <a:cxnSpLocks/>
          </p:cNvCxnSpPr>
          <p:nvPr/>
        </p:nvCxnSpPr>
        <p:spPr>
          <a:xfrm flipH="1" flipV="1">
            <a:off x="6273800" y="8184217"/>
            <a:ext cx="1854200" cy="1239183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327D2C-4369-48B9-918B-7F71856C8A96}"/>
                  </a:ext>
                </a:extLst>
              </p:cNvPr>
              <p:cNvSpPr txBox="1"/>
              <p:nvPr/>
            </p:nvSpPr>
            <p:spPr>
              <a:xfrm>
                <a:off x="6953250" y="8013922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327D2C-4369-48B9-918B-7F71856C8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0" y="8013922"/>
                <a:ext cx="495300" cy="595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>
            <a:extLst>
              <a:ext uri="{FF2B5EF4-FFF2-40B4-BE49-F238E27FC236}">
                <a16:creationId xmlns:a16="http://schemas.microsoft.com/office/drawing/2014/main" id="{46D2EBFF-5C95-4FBD-A0CF-3778546401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9378" y="196569"/>
            <a:ext cx="1474521" cy="147452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EA1EC2-33E4-4CAD-9FDA-2D8090B015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9399" y="5739578"/>
            <a:ext cx="361950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0F28D-09D0-48AA-BC01-7A3736AEBF94}"/>
                  </a:ext>
                </a:extLst>
              </p:cNvPr>
              <p:cNvSpPr txBox="1"/>
              <p:nvPr/>
            </p:nvSpPr>
            <p:spPr>
              <a:xfrm>
                <a:off x="571500" y="6614471"/>
                <a:ext cx="2717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is isolating </a:t>
                </a:r>
                <a14:m>
                  <m:oMath xmlns:m="http://schemas.openxmlformats.org/officeDocument/2006/math">
                    <m:r>
                      <a:rPr lang="pl-PL" sz="300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pl-PL" sz="3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0F28D-09D0-48AA-BC01-7A3736AEB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6614471"/>
                <a:ext cx="2717800" cy="564257"/>
              </a:xfrm>
              <a:prstGeom prst="rect">
                <a:avLst/>
              </a:prstGeom>
              <a:blipFill>
                <a:blip r:embed="rId12"/>
                <a:stretch>
                  <a:fillRect t="-12903" b="-311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815B57C-5456-43EB-BCF7-D1E3C2E466D2}"/>
              </a:ext>
            </a:extLst>
          </p:cNvPr>
          <p:cNvSpPr txBox="1"/>
          <p:nvPr/>
        </p:nvSpPr>
        <p:spPr>
          <a:xfrm>
            <a:off x="3308349" y="6383638"/>
            <a:ext cx="22860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000" dirty="0">
                <a:solidFill>
                  <a:srgbClr val="ED1C24"/>
                </a:solidFill>
              </a:rPr>
              <a:t>this face</a:t>
            </a:r>
            <a:r>
              <a:rPr lang="pl-PL" sz="3000" dirty="0"/>
              <a:t> is a single vertex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CF210B-5DCD-4D60-8D2D-CE68243487F5}"/>
                  </a:ext>
                </a:extLst>
              </p:cNvPr>
              <p:cNvSpPr txBox="1"/>
              <p:nvPr/>
            </p:nvSpPr>
            <p:spPr>
              <a:xfrm>
                <a:off x="3937000" y="8685901"/>
                <a:ext cx="2717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not isolating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CF210B-5DCD-4D60-8D2D-CE682434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0" y="8685901"/>
                <a:ext cx="2717800" cy="564257"/>
              </a:xfrm>
              <a:prstGeom prst="rect">
                <a:avLst/>
              </a:prstGeom>
              <a:blipFill>
                <a:blip r:embed="rId13"/>
                <a:stretch>
                  <a:fillRect t="-13043" r="-2018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39BDD6-0C60-4160-B508-C7A8F24DD8B6}"/>
              </a:ext>
            </a:extLst>
          </p:cNvPr>
          <p:cNvCxnSpPr>
            <a:cxnSpLocks/>
          </p:cNvCxnSpPr>
          <p:nvPr/>
        </p:nvCxnSpPr>
        <p:spPr>
          <a:xfrm flipH="1" flipV="1">
            <a:off x="5594349" y="7994711"/>
            <a:ext cx="2527301" cy="1428690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9314403-C488-4647-A1B9-3899617C1D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02560" y="5731742"/>
            <a:ext cx="3722689" cy="3627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19208C-E878-4811-AFBB-65A930EAA0B2}"/>
                  </a:ext>
                </a:extLst>
              </p:cNvPr>
              <p:cNvSpPr txBox="1"/>
              <p:nvPr/>
            </p:nvSpPr>
            <p:spPr>
              <a:xfrm>
                <a:off x="3937000" y="8709056"/>
                <a:ext cx="2717800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isolating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19208C-E878-4811-AFBB-65A930EA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0" y="8709056"/>
                <a:ext cx="2717800" cy="564257"/>
              </a:xfrm>
              <a:prstGeom prst="rect">
                <a:avLst/>
              </a:prstGeom>
              <a:blipFill>
                <a:blip r:embed="rId16"/>
                <a:stretch>
                  <a:fillRect t="-13043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369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20" grpId="0"/>
      <p:bldP spid="21" grpId="0"/>
      <p:bldP spid="22" grpId="0"/>
      <p:bldP spid="22" grpId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978A43-3DA8-4677-9D24-4B8F3ABAA5FD}"/>
                  </a:ext>
                </a:extLst>
              </p:cNvPr>
              <p:cNvSpPr txBox="1"/>
              <p:nvPr/>
            </p:nvSpPr>
            <p:spPr>
              <a:xfrm>
                <a:off x="368300" y="328156"/>
                <a:ext cx="6311900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Want: </a:t>
                </a:r>
                <a14:m>
                  <m:oMath xmlns:m="http://schemas.openxmlformats.org/officeDocument/2006/math"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</m:oMath>
                </a14:m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such that</a:t>
                </a:r>
                <a:b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ea typeface="+mn-ea"/>
                    <a:cs typeface="+mn-cs"/>
                    <a:sym typeface="Helvetica Neue Light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l-PL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F</m:t>
                    </m:r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𝑎𝑐𝑒</m:t>
                    </m:r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(</m:t>
                    </m:r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  <m:r>
                      <a:rPr kumimoji="0" lang="pl-PL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)</m:t>
                    </m:r>
                  </m:oMath>
                </a14:m>
                <a:r>
                  <a:rPr kumimoji="0" lang="pl-PL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is a single vertex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978A43-3DA8-4677-9D24-4B8F3ABAA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8156"/>
                <a:ext cx="6311900" cy="1210588"/>
              </a:xfrm>
              <a:prstGeom prst="rect">
                <a:avLst/>
              </a:prstGeom>
              <a:blipFill>
                <a:blip r:embed="rId3"/>
                <a:stretch>
                  <a:fillRect l="-3571" t="-7071" b="-186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3" descr="Picture 73">
            <a:extLst>
              <a:ext uri="{FF2B5EF4-FFF2-40B4-BE49-F238E27FC236}">
                <a16:creationId xmlns:a16="http://schemas.microsoft.com/office/drawing/2014/main" id="{A6D76DB7-D92C-4E45-BA4D-089AD626D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74" y="4033266"/>
            <a:ext cx="1612473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56F5A28-F42F-4FDE-AD74-C376BDE88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995" y="4208418"/>
            <a:ext cx="1474521" cy="1474521"/>
          </a:xfrm>
          <a:prstGeom prst="rect">
            <a:avLst/>
          </a:prstGeom>
        </p:spPr>
      </p:pic>
      <p:sp>
        <p:nvSpPr>
          <p:cNvPr id="13" name="LP-duality…">
            <a:extLst>
              <a:ext uri="{FF2B5EF4-FFF2-40B4-BE49-F238E27FC236}">
                <a16:creationId xmlns:a16="http://schemas.microsoft.com/office/drawing/2014/main" id="{7C8325FA-C723-4C4F-B8A2-FAC1D79C3D48}"/>
              </a:ext>
            </a:extLst>
          </p:cNvPr>
          <p:cNvSpPr txBox="1"/>
          <p:nvPr/>
        </p:nvSpPr>
        <p:spPr>
          <a:xfrm>
            <a:off x="365655" y="2970390"/>
            <a:ext cx="2091919" cy="120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500" b="0"/>
            </a:pPr>
            <a:r>
              <a:rPr lang="pl-PL" sz="3200" dirty="0">
                <a:ea typeface="Helvetica Neue"/>
                <a:cs typeface="Helvetica Neue"/>
                <a:sym typeface="Helvetica Neue"/>
              </a:rPr>
              <a:t>LP theory</a:t>
            </a:r>
            <a:endParaRPr sz="3200" dirty="0">
              <a:ea typeface="Helvetica Neue"/>
              <a:cs typeface="Helvetica Neue"/>
              <a:sym typeface="Helvetica Neue"/>
            </a:endParaRPr>
          </a:p>
          <a:p>
            <a:pPr algn="l">
              <a:spcBef>
                <a:spcPts val="900"/>
              </a:spcBef>
              <a:defRPr sz="2500" b="0"/>
            </a:pPr>
            <a:r>
              <a:rPr sz="3200" dirty="0">
                <a:ea typeface="Helvetica Neue"/>
                <a:cs typeface="Helvetica Neue"/>
                <a:sym typeface="Helvetica Neue"/>
              </a:rPr>
              <a:t>Uncrossing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10B9830-564C-4B2D-94B7-247D35C2F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1300" y="160794"/>
            <a:ext cx="2286000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1E5AE5-C330-4A47-A84D-3296040A4991}"/>
              </a:ext>
            </a:extLst>
          </p:cNvPr>
          <p:cNvSpPr txBox="1"/>
          <p:nvPr/>
        </p:nvSpPr>
        <p:spPr>
          <a:xfrm>
            <a:off x="4483105" y="3305150"/>
            <a:ext cx="6769100" cy="18408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algn="l"/>
            <a:r>
              <a:rPr lang="pl-PL" sz="3200" dirty="0"/>
              <a:t>Every </a:t>
            </a:r>
            <a:r>
              <a:rPr lang="pl-PL" sz="3200" dirty="0">
                <a:solidFill>
                  <a:srgbClr val="ED1C24"/>
                </a:solidFill>
              </a:rPr>
              <a:t>face</a:t>
            </a:r>
            <a:r>
              <a:rPr lang="pl-PL" sz="3200" dirty="0"/>
              <a:t> can be described using: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/>
              <a:t>subset of edges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/>
              <a:t>laminar family of vertex sets</a:t>
            </a:r>
            <a:endParaRPr lang="en-US" sz="3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0611E4-EA23-4718-9123-0BEB05249827}"/>
              </a:ext>
            </a:extLst>
          </p:cNvPr>
          <p:cNvCxnSpPr>
            <a:cxnSpLocks/>
          </p:cNvCxnSpPr>
          <p:nvPr/>
        </p:nvCxnSpPr>
        <p:spPr>
          <a:xfrm flipH="1" flipV="1">
            <a:off x="5816600" y="1730574"/>
            <a:ext cx="1549400" cy="883582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FAECE7-88BC-4E50-9C03-6BBEC7E75C4A}"/>
                  </a:ext>
                </a:extLst>
              </p:cNvPr>
              <p:cNvSpPr txBox="1"/>
              <p:nvPr/>
            </p:nvSpPr>
            <p:spPr>
              <a:xfrm>
                <a:off x="6496050" y="1560278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FAECE7-88BC-4E50-9C03-6BBEC7E7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1560278"/>
                <a:ext cx="495300" cy="595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0DB4C8-7EE6-4B05-BA6B-6677D07DF506}"/>
              </a:ext>
            </a:extLst>
          </p:cNvPr>
          <p:cNvSpPr/>
          <p:nvPr/>
        </p:nvSpPr>
        <p:spPr>
          <a:xfrm>
            <a:off x="3496938" y="6286309"/>
            <a:ext cx="2628465" cy="2320965"/>
          </a:xfrm>
          <a:prstGeom prst="triangle">
            <a:avLst/>
          </a:prstGeom>
          <a:solidFill>
            <a:srgbClr val="ED1C24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EA0505-9070-407D-B58A-961FF240F372}"/>
              </a:ext>
            </a:extLst>
          </p:cNvPr>
          <p:cNvSpPr txBox="1"/>
          <p:nvPr/>
        </p:nvSpPr>
        <p:spPr>
          <a:xfrm>
            <a:off x="6411787" y="6343711"/>
            <a:ext cx="10414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~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F353A9-F3AE-4E0B-8EEA-046C6C75A041}"/>
              </a:ext>
            </a:extLst>
          </p:cNvPr>
          <p:cNvGrpSpPr/>
          <p:nvPr/>
        </p:nvGrpSpPr>
        <p:grpSpPr>
          <a:xfrm>
            <a:off x="8184369" y="5647555"/>
            <a:ext cx="3337467" cy="3274467"/>
            <a:chOff x="8184369" y="5647555"/>
            <a:chExt cx="3337467" cy="3274467"/>
          </a:xfrm>
        </p:grpSpPr>
        <p:sp>
          <p:nvSpPr>
            <p:cNvPr id="175" name="Oval 42">
              <a:extLst>
                <a:ext uri="{FF2B5EF4-FFF2-40B4-BE49-F238E27FC236}">
                  <a16:creationId xmlns:a16="http://schemas.microsoft.com/office/drawing/2014/main" id="{E3752E56-533B-4670-A865-59CD3E4E4021}"/>
                </a:ext>
              </a:extLst>
            </p:cNvPr>
            <p:cNvSpPr/>
            <p:nvPr/>
          </p:nvSpPr>
          <p:spPr>
            <a:xfrm rot="16200000">
              <a:off x="8305870" y="5706056"/>
              <a:ext cx="3094465" cy="333746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73" name="Oval 39">
              <a:extLst>
                <a:ext uri="{FF2B5EF4-FFF2-40B4-BE49-F238E27FC236}">
                  <a16:creationId xmlns:a16="http://schemas.microsoft.com/office/drawing/2014/main" id="{593E4C11-7CDA-49F8-A26D-9A9B0B690DBB}"/>
                </a:ext>
              </a:extLst>
            </p:cNvPr>
            <p:cNvSpPr/>
            <p:nvPr/>
          </p:nvSpPr>
          <p:spPr>
            <a:xfrm rot="14587709">
              <a:off x="9745790" y="6682288"/>
              <a:ext cx="1778565" cy="1394313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72" name="Oval 38">
              <a:extLst>
                <a:ext uri="{FF2B5EF4-FFF2-40B4-BE49-F238E27FC236}">
                  <a16:creationId xmlns:a16="http://schemas.microsoft.com/office/drawing/2014/main" id="{92E17369-5541-4CAC-900F-70DA64D379F0}"/>
                </a:ext>
              </a:extLst>
            </p:cNvPr>
            <p:cNvSpPr/>
            <p:nvPr/>
          </p:nvSpPr>
          <p:spPr>
            <a:xfrm rot="14712130">
              <a:off x="10205927" y="6792005"/>
              <a:ext cx="1016651" cy="715473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171" name="Oval 38">
              <a:extLst>
                <a:ext uri="{FF2B5EF4-FFF2-40B4-BE49-F238E27FC236}">
                  <a16:creationId xmlns:a16="http://schemas.microsoft.com/office/drawing/2014/main" id="{606513FA-9557-4082-A0E4-AC90712B2D98}"/>
                </a:ext>
              </a:extLst>
            </p:cNvPr>
            <p:cNvSpPr/>
            <p:nvPr/>
          </p:nvSpPr>
          <p:spPr>
            <a:xfrm rot="20941682">
              <a:off x="8806111" y="6000848"/>
              <a:ext cx="997113" cy="809055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853C6E-8C5D-482B-88FB-B8B77085385A}"/>
                </a:ext>
              </a:extLst>
            </p:cNvPr>
            <p:cNvCxnSpPr>
              <a:cxnSpLocks/>
              <a:stCxn id="151" idx="2"/>
              <a:endCxn id="157" idx="6"/>
            </p:cNvCxnSpPr>
            <p:nvPr/>
          </p:nvCxnSpPr>
          <p:spPr>
            <a:xfrm flipV="1">
              <a:off x="8999869" y="7909187"/>
              <a:ext cx="1337289" cy="306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58">
              <a:extLst>
                <a:ext uri="{FF2B5EF4-FFF2-40B4-BE49-F238E27FC236}">
                  <a16:creationId xmlns:a16="http://schemas.microsoft.com/office/drawing/2014/main" id="{D1F7886B-1656-4340-8326-FDCF7114BF56}"/>
                </a:ext>
              </a:extLst>
            </p:cNvPr>
            <p:cNvSpPr/>
            <p:nvPr/>
          </p:nvSpPr>
          <p:spPr>
            <a:xfrm flipH="1">
              <a:off x="8999869" y="6199075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39" name="Oval 58">
              <a:extLst>
                <a:ext uri="{FF2B5EF4-FFF2-40B4-BE49-F238E27FC236}">
                  <a16:creationId xmlns:a16="http://schemas.microsoft.com/office/drawing/2014/main" id="{6FD64A55-BA95-4E8A-98E8-520945F98A00}"/>
                </a:ext>
              </a:extLst>
            </p:cNvPr>
            <p:cNvSpPr/>
            <p:nvPr/>
          </p:nvSpPr>
          <p:spPr>
            <a:xfrm flipH="1">
              <a:off x="9447417" y="6222690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40" name="Oval 58">
              <a:extLst>
                <a:ext uri="{FF2B5EF4-FFF2-40B4-BE49-F238E27FC236}">
                  <a16:creationId xmlns:a16="http://schemas.microsoft.com/office/drawing/2014/main" id="{DA9944A6-BE07-48A5-B6A3-CD3839504490}"/>
                </a:ext>
              </a:extLst>
            </p:cNvPr>
            <p:cNvSpPr/>
            <p:nvPr/>
          </p:nvSpPr>
          <p:spPr>
            <a:xfrm flipH="1">
              <a:off x="9234310" y="6554995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48" name="Oval 58">
              <a:extLst>
                <a:ext uri="{FF2B5EF4-FFF2-40B4-BE49-F238E27FC236}">
                  <a16:creationId xmlns:a16="http://schemas.microsoft.com/office/drawing/2014/main" id="{08534262-1791-40EE-9FC2-8ABA2C569135}"/>
                </a:ext>
              </a:extLst>
            </p:cNvPr>
            <p:cNvSpPr/>
            <p:nvPr/>
          </p:nvSpPr>
          <p:spPr>
            <a:xfrm flipH="1">
              <a:off x="8687449" y="737231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49" name="Oval 58">
              <a:extLst>
                <a:ext uri="{FF2B5EF4-FFF2-40B4-BE49-F238E27FC236}">
                  <a16:creationId xmlns:a16="http://schemas.microsoft.com/office/drawing/2014/main" id="{6BB6B074-557F-4219-8ECF-60AE09DF8EC6}"/>
                </a:ext>
              </a:extLst>
            </p:cNvPr>
            <p:cNvSpPr/>
            <p:nvPr/>
          </p:nvSpPr>
          <p:spPr>
            <a:xfrm flipH="1">
              <a:off x="8624711" y="7787479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0" name="Oval 58">
              <a:extLst>
                <a:ext uri="{FF2B5EF4-FFF2-40B4-BE49-F238E27FC236}">
                  <a16:creationId xmlns:a16="http://schemas.microsoft.com/office/drawing/2014/main" id="{688D856A-3ECF-4D0F-9E82-52C2FE9BC2EC}"/>
                </a:ext>
              </a:extLst>
            </p:cNvPr>
            <p:cNvSpPr/>
            <p:nvPr/>
          </p:nvSpPr>
          <p:spPr>
            <a:xfrm flipH="1">
              <a:off x="9072259" y="781109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1" name="Oval 58">
              <a:extLst>
                <a:ext uri="{FF2B5EF4-FFF2-40B4-BE49-F238E27FC236}">
                  <a16:creationId xmlns:a16="http://schemas.microsoft.com/office/drawing/2014/main" id="{E71D4F6E-7FD9-4406-9839-43CA8ABC7DE4}"/>
                </a:ext>
              </a:extLst>
            </p:cNvPr>
            <p:cNvSpPr/>
            <p:nvPr/>
          </p:nvSpPr>
          <p:spPr>
            <a:xfrm flipH="1">
              <a:off x="8859152" y="8143399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2" name="Oval 58">
              <a:extLst>
                <a:ext uri="{FF2B5EF4-FFF2-40B4-BE49-F238E27FC236}">
                  <a16:creationId xmlns:a16="http://schemas.microsoft.com/office/drawing/2014/main" id="{4CB1DEB5-4E31-4D86-AE4A-01565FAF7BF7}"/>
                </a:ext>
              </a:extLst>
            </p:cNvPr>
            <p:cNvSpPr/>
            <p:nvPr/>
          </p:nvSpPr>
          <p:spPr>
            <a:xfrm flipH="1">
              <a:off x="9068955" y="739460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3" name="Oval 58">
              <a:extLst>
                <a:ext uri="{FF2B5EF4-FFF2-40B4-BE49-F238E27FC236}">
                  <a16:creationId xmlns:a16="http://schemas.microsoft.com/office/drawing/2014/main" id="{5A33B36F-CDCA-46A2-9538-23ED0F2221AF}"/>
                </a:ext>
              </a:extLst>
            </p:cNvPr>
            <p:cNvSpPr/>
            <p:nvPr/>
          </p:nvSpPr>
          <p:spPr>
            <a:xfrm flipH="1">
              <a:off x="10384405" y="703868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4" name="Oval 58">
              <a:extLst>
                <a:ext uri="{FF2B5EF4-FFF2-40B4-BE49-F238E27FC236}">
                  <a16:creationId xmlns:a16="http://schemas.microsoft.com/office/drawing/2014/main" id="{1CD065B2-21DB-47DC-8B00-E9001D1390BD}"/>
                </a:ext>
              </a:extLst>
            </p:cNvPr>
            <p:cNvSpPr/>
            <p:nvPr/>
          </p:nvSpPr>
          <p:spPr>
            <a:xfrm flipH="1">
              <a:off x="10689204" y="684629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5" name="Oval 58">
              <a:extLst>
                <a:ext uri="{FF2B5EF4-FFF2-40B4-BE49-F238E27FC236}">
                  <a16:creationId xmlns:a16="http://schemas.microsoft.com/office/drawing/2014/main" id="{3205DB25-BA15-4105-B5EE-BEEC86D0F812}"/>
                </a:ext>
              </a:extLst>
            </p:cNvPr>
            <p:cNvSpPr/>
            <p:nvPr/>
          </p:nvSpPr>
          <p:spPr>
            <a:xfrm flipH="1">
              <a:off x="10727321" y="731948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7" name="Oval 58">
              <a:extLst>
                <a:ext uri="{FF2B5EF4-FFF2-40B4-BE49-F238E27FC236}">
                  <a16:creationId xmlns:a16="http://schemas.microsoft.com/office/drawing/2014/main" id="{60498E32-C357-42A9-BE4D-152475159A47}"/>
                </a:ext>
              </a:extLst>
            </p:cNvPr>
            <p:cNvSpPr/>
            <p:nvPr/>
          </p:nvSpPr>
          <p:spPr>
            <a:xfrm flipH="1">
              <a:off x="10337158" y="783718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8" name="Oval 58">
              <a:extLst>
                <a:ext uri="{FF2B5EF4-FFF2-40B4-BE49-F238E27FC236}">
                  <a16:creationId xmlns:a16="http://schemas.microsoft.com/office/drawing/2014/main" id="{05C21B71-A727-4835-B827-45A0FD594E0E}"/>
                </a:ext>
              </a:extLst>
            </p:cNvPr>
            <p:cNvSpPr/>
            <p:nvPr/>
          </p:nvSpPr>
          <p:spPr>
            <a:xfrm flipH="1">
              <a:off x="10718664" y="7859479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9" name="Oval 58">
              <a:extLst>
                <a:ext uri="{FF2B5EF4-FFF2-40B4-BE49-F238E27FC236}">
                  <a16:creationId xmlns:a16="http://schemas.microsoft.com/office/drawing/2014/main" id="{F58B06C2-8B01-4AF0-8644-79181AEBA799}"/>
                </a:ext>
              </a:extLst>
            </p:cNvPr>
            <p:cNvSpPr/>
            <p:nvPr/>
          </p:nvSpPr>
          <p:spPr>
            <a:xfrm flipH="1">
              <a:off x="9825588" y="845946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60" name="Oval 58">
              <a:extLst>
                <a:ext uri="{FF2B5EF4-FFF2-40B4-BE49-F238E27FC236}">
                  <a16:creationId xmlns:a16="http://schemas.microsoft.com/office/drawing/2014/main" id="{893B8972-1505-445D-A65C-3F72FC9BD186}"/>
                </a:ext>
              </a:extLst>
            </p:cNvPr>
            <p:cNvSpPr/>
            <p:nvPr/>
          </p:nvSpPr>
          <p:spPr>
            <a:xfrm flipH="1">
              <a:off x="10207094" y="848175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991E7E8-0BFC-4F5E-AB98-20F3881396A1}"/>
                </a:ext>
              </a:extLst>
            </p:cNvPr>
            <p:cNvCxnSpPr>
              <a:cxnSpLocks/>
              <a:stCxn id="138" idx="2"/>
              <a:endCxn id="139" idx="6"/>
            </p:cNvCxnSpPr>
            <p:nvPr/>
          </p:nvCxnSpPr>
          <p:spPr>
            <a:xfrm>
              <a:off x="9140586" y="6271076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6028DC7-9BD1-43F8-B2C7-DC3790741D1B}"/>
                </a:ext>
              </a:extLst>
            </p:cNvPr>
            <p:cNvCxnSpPr>
              <a:cxnSpLocks/>
              <a:stCxn id="139" idx="4"/>
              <a:endCxn id="140" idx="1"/>
            </p:cNvCxnSpPr>
            <p:nvPr/>
          </p:nvCxnSpPr>
          <p:spPr>
            <a:xfrm flipH="1">
              <a:off x="9354419" y="6366691"/>
              <a:ext cx="163356" cy="20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58">
              <a:extLst>
                <a:ext uri="{FF2B5EF4-FFF2-40B4-BE49-F238E27FC236}">
                  <a16:creationId xmlns:a16="http://schemas.microsoft.com/office/drawing/2014/main" id="{EFE21740-B1E0-4E26-BA98-0EF9251DC464}"/>
                </a:ext>
              </a:extLst>
            </p:cNvPr>
            <p:cNvSpPr/>
            <p:nvPr/>
          </p:nvSpPr>
          <p:spPr>
            <a:xfrm flipH="1">
              <a:off x="10654889" y="5647555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F7D92F3-627C-43C5-AC11-58D5B2B9123D}"/>
                </a:ext>
              </a:extLst>
            </p:cNvPr>
            <p:cNvCxnSpPr>
              <a:cxnSpLocks/>
              <a:stCxn id="152" idx="0"/>
              <a:endCxn id="140" idx="4"/>
            </p:cNvCxnSpPr>
            <p:nvPr/>
          </p:nvCxnSpPr>
          <p:spPr>
            <a:xfrm flipV="1">
              <a:off x="9139313" y="6698996"/>
              <a:ext cx="165355" cy="695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7C0C39-D048-48C8-97C6-FAC377205B98}"/>
                </a:ext>
              </a:extLst>
            </p:cNvPr>
            <p:cNvCxnSpPr>
              <a:cxnSpLocks/>
              <a:stCxn id="148" idx="3"/>
              <a:endCxn id="150" idx="7"/>
            </p:cNvCxnSpPr>
            <p:nvPr/>
          </p:nvCxnSpPr>
          <p:spPr>
            <a:xfrm>
              <a:off x="8807558" y="7495224"/>
              <a:ext cx="285309" cy="336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DD9CE24-496B-4240-A9B1-8C44062F4383}"/>
                </a:ext>
              </a:extLst>
            </p:cNvPr>
            <p:cNvCxnSpPr>
              <a:cxnSpLocks/>
              <a:stCxn id="149" idx="3"/>
              <a:endCxn id="151" idx="7"/>
            </p:cNvCxnSpPr>
            <p:nvPr/>
          </p:nvCxnSpPr>
          <p:spPr>
            <a:xfrm>
              <a:off x="8744820" y="7910392"/>
              <a:ext cx="134940" cy="25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0706475-8A6D-4F8E-83DF-43CADF168BB6}"/>
                </a:ext>
              </a:extLst>
            </p:cNvPr>
            <p:cNvCxnSpPr>
              <a:cxnSpLocks/>
              <a:stCxn id="149" idx="2"/>
              <a:endCxn id="150" idx="6"/>
            </p:cNvCxnSpPr>
            <p:nvPr/>
          </p:nvCxnSpPr>
          <p:spPr>
            <a:xfrm>
              <a:off x="8765428" y="7859480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0DEA3E8-1719-4714-8BE8-F9D0D689EE57}"/>
                </a:ext>
              </a:extLst>
            </p:cNvPr>
            <p:cNvCxnSpPr>
              <a:cxnSpLocks/>
              <a:stCxn id="149" idx="1"/>
              <a:endCxn id="152" idx="5"/>
            </p:cNvCxnSpPr>
            <p:nvPr/>
          </p:nvCxnSpPr>
          <p:spPr>
            <a:xfrm flipV="1">
              <a:off x="8744820" y="7517517"/>
              <a:ext cx="344743" cy="291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EA8B7F4-AEEE-4B7A-A89C-46684346C19B}"/>
                </a:ext>
              </a:extLst>
            </p:cNvPr>
            <p:cNvCxnSpPr>
              <a:cxnSpLocks/>
              <a:stCxn id="148" idx="2"/>
              <a:endCxn id="152" idx="6"/>
            </p:cNvCxnSpPr>
            <p:nvPr/>
          </p:nvCxnSpPr>
          <p:spPr>
            <a:xfrm>
              <a:off x="8828166" y="7444312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F3044D0-2626-48C3-9F68-5D12EA4F6BDF}"/>
                </a:ext>
              </a:extLst>
            </p:cNvPr>
            <p:cNvCxnSpPr>
              <a:cxnSpLocks/>
              <a:stCxn id="159" idx="2"/>
              <a:endCxn id="160" idx="6"/>
            </p:cNvCxnSpPr>
            <p:nvPr/>
          </p:nvCxnSpPr>
          <p:spPr>
            <a:xfrm>
              <a:off x="9966305" y="8531462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6ACAB4A-1B54-4201-BB00-0BB774E7C20F}"/>
                </a:ext>
              </a:extLst>
            </p:cNvPr>
            <p:cNvCxnSpPr>
              <a:cxnSpLocks/>
              <a:stCxn id="153" idx="1"/>
              <a:endCxn id="154" idx="5"/>
            </p:cNvCxnSpPr>
            <p:nvPr/>
          </p:nvCxnSpPr>
          <p:spPr>
            <a:xfrm flipV="1">
              <a:off x="10504514" y="6969210"/>
              <a:ext cx="205298" cy="90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CA2271C-E0A1-470A-88A7-05734B585670}"/>
                </a:ext>
              </a:extLst>
            </p:cNvPr>
            <p:cNvCxnSpPr>
              <a:cxnSpLocks/>
              <a:stCxn id="154" idx="4"/>
              <a:endCxn id="155" idx="0"/>
            </p:cNvCxnSpPr>
            <p:nvPr/>
          </p:nvCxnSpPr>
          <p:spPr>
            <a:xfrm>
              <a:off x="10759562" y="6990298"/>
              <a:ext cx="38117" cy="32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D68AE48-094D-40AB-8BC7-89CEEDB85A2F}"/>
                </a:ext>
              </a:extLst>
            </p:cNvPr>
            <p:cNvCxnSpPr>
              <a:cxnSpLocks/>
              <a:stCxn id="157" idx="2"/>
              <a:endCxn id="158" idx="6"/>
            </p:cNvCxnSpPr>
            <p:nvPr/>
          </p:nvCxnSpPr>
          <p:spPr>
            <a:xfrm>
              <a:off x="10477875" y="7909187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FB191AC-2E1A-45F6-B209-1966C813C8A3}"/>
                </a:ext>
              </a:extLst>
            </p:cNvPr>
            <p:cNvCxnSpPr>
              <a:cxnSpLocks/>
              <a:stCxn id="154" idx="2"/>
              <a:endCxn id="174" idx="4"/>
            </p:cNvCxnSpPr>
            <p:nvPr/>
          </p:nvCxnSpPr>
          <p:spPr>
            <a:xfrm flipH="1" flipV="1">
              <a:off x="10725247" y="5791556"/>
              <a:ext cx="104674" cy="1126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160540E-07DF-4F98-BCF5-4DA4B61284B7}"/>
                </a:ext>
              </a:extLst>
            </p:cNvPr>
            <p:cNvCxnSpPr>
              <a:cxnSpLocks/>
              <a:stCxn id="155" idx="4"/>
              <a:endCxn id="158" idx="0"/>
            </p:cNvCxnSpPr>
            <p:nvPr/>
          </p:nvCxnSpPr>
          <p:spPr>
            <a:xfrm flipH="1">
              <a:off x="10789022" y="7463483"/>
              <a:ext cx="8657" cy="395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ABB8850-3B9B-46E9-9E14-EA2BF56BC7A9}"/>
                </a:ext>
              </a:extLst>
            </p:cNvPr>
            <p:cNvCxnSpPr>
              <a:cxnSpLocks/>
              <a:stCxn id="153" idx="4"/>
              <a:endCxn id="157" idx="0"/>
            </p:cNvCxnSpPr>
            <p:nvPr/>
          </p:nvCxnSpPr>
          <p:spPr>
            <a:xfrm flipH="1">
              <a:off x="10407516" y="7182685"/>
              <a:ext cx="47247" cy="6545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6E3467F-8B18-4528-85FC-AD28A4866482}"/>
                </a:ext>
              </a:extLst>
            </p:cNvPr>
            <p:cNvCxnSpPr>
              <a:cxnSpLocks/>
              <a:stCxn id="150" idx="3"/>
              <a:endCxn id="159" idx="7"/>
            </p:cNvCxnSpPr>
            <p:nvPr/>
          </p:nvCxnSpPr>
          <p:spPr>
            <a:xfrm>
              <a:off x="9192368" y="7934007"/>
              <a:ext cx="653828" cy="546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7C0DDC9-6149-462D-AE9E-82CB9F2912DB}"/>
                </a:ext>
              </a:extLst>
            </p:cNvPr>
            <p:cNvCxnSpPr>
              <a:cxnSpLocks/>
              <a:stCxn id="160" idx="2"/>
              <a:endCxn id="158" idx="4"/>
            </p:cNvCxnSpPr>
            <p:nvPr/>
          </p:nvCxnSpPr>
          <p:spPr>
            <a:xfrm flipV="1">
              <a:off x="10347811" y="8003480"/>
              <a:ext cx="441211" cy="550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7EB910C-98C8-4E1F-A43A-D92AA407FDBA}"/>
                </a:ext>
              </a:extLst>
            </p:cNvPr>
            <p:cNvCxnSpPr>
              <a:cxnSpLocks/>
              <a:stCxn id="139" idx="2"/>
              <a:endCxn id="174" idx="6"/>
            </p:cNvCxnSpPr>
            <p:nvPr/>
          </p:nvCxnSpPr>
          <p:spPr>
            <a:xfrm flipV="1">
              <a:off x="9588134" y="5719556"/>
              <a:ext cx="1066755" cy="575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58">
              <a:extLst>
                <a:ext uri="{FF2B5EF4-FFF2-40B4-BE49-F238E27FC236}">
                  <a16:creationId xmlns:a16="http://schemas.microsoft.com/office/drawing/2014/main" id="{54510503-06B1-4E57-BC14-17419DEF402A}"/>
                </a:ext>
              </a:extLst>
            </p:cNvPr>
            <p:cNvSpPr/>
            <p:nvPr/>
          </p:nvSpPr>
          <p:spPr>
            <a:xfrm flipH="1">
              <a:off x="11078163" y="5833315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46" name="Oval 58">
              <a:extLst>
                <a:ext uri="{FF2B5EF4-FFF2-40B4-BE49-F238E27FC236}">
                  <a16:creationId xmlns:a16="http://schemas.microsoft.com/office/drawing/2014/main" id="{3554D825-4A4B-41CC-9604-111B114ED7A5}"/>
                </a:ext>
              </a:extLst>
            </p:cNvPr>
            <p:cNvSpPr/>
            <p:nvPr/>
          </p:nvSpPr>
          <p:spPr>
            <a:xfrm flipH="1">
              <a:off x="11330611" y="611846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4A760D2-4FDD-4410-BAF6-12A9D44AC631}"/>
                </a:ext>
              </a:extLst>
            </p:cNvPr>
            <p:cNvCxnSpPr>
              <a:cxnSpLocks/>
              <a:stCxn id="139" idx="3"/>
              <a:endCxn id="245" idx="6"/>
            </p:cNvCxnSpPr>
            <p:nvPr/>
          </p:nvCxnSpPr>
          <p:spPr>
            <a:xfrm flipV="1">
              <a:off x="9567526" y="5905316"/>
              <a:ext cx="1510637" cy="440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88DE66A-E077-4168-A0DA-452306C251A4}"/>
                </a:ext>
              </a:extLst>
            </p:cNvPr>
            <p:cNvCxnSpPr>
              <a:cxnSpLocks/>
              <a:stCxn id="155" idx="1"/>
              <a:endCxn id="245" idx="5"/>
            </p:cNvCxnSpPr>
            <p:nvPr/>
          </p:nvCxnSpPr>
          <p:spPr>
            <a:xfrm flipV="1">
              <a:off x="10847430" y="5956228"/>
              <a:ext cx="251341" cy="1384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BB147DDE-EA24-42FF-8BDF-E16A7EE884C9}"/>
                </a:ext>
              </a:extLst>
            </p:cNvPr>
            <p:cNvCxnSpPr>
              <a:cxnSpLocks/>
              <a:stCxn id="245" idx="3"/>
              <a:endCxn id="246" idx="7"/>
            </p:cNvCxnSpPr>
            <p:nvPr/>
          </p:nvCxnSpPr>
          <p:spPr>
            <a:xfrm>
              <a:off x="11198272" y="5956228"/>
              <a:ext cx="152947" cy="183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9F576BB-015C-4793-B6F4-841B442E4089}"/>
                </a:ext>
              </a:extLst>
            </p:cNvPr>
            <p:cNvCxnSpPr>
              <a:cxnSpLocks/>
              <a:stCxn id="155" idx="2"/>
              <a:endCxn id="246" idx="3"/>
            </p:cNvCxnSpPr>
            <p:nvPr/>
          </p:nvCxnSpPr>
          <p:spPr>
            <a:xfrm flipV="1">
              <a:off x="10868038" y="6241377"/>
              <a:ext cx="582682" cy="1150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6632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/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Algorithm idea:</a:t>
                </a:r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pl-PL" sz="3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</m:ctrlPr>
                      </m:accPr>
                      <m:e>
                        <m:r>
                          <a:rPr kumimoji="0" lang="pl-PL" sz="30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  <m:t>0</m:t>
                        </m:r>
                      </m:e>
                    </m:acc>
                  </m:oMath>
                </a14:m>
                <a:endParaRPr kumimoji="0" lang="pl-PL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while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</a:t>
                </a:r>
                <a:r>
                  <a:rPr lang="pl-PL" sz="3000" dirty="0"/>
                  <a:t>s not isolating: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blipFill>
                <a:blip r:embed="rId2"/>
                <a:stretch>
                  <a:fillRect l="-2360" t="-33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/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use laminar family to make progress: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pl-PL" sz="3000" dirty="0"/>
                  <a:t>adjust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so as to </a:t>
                </a:r>
                <a:r>
                  <a:rPr lang="pl-PL" sz="3000" dirty="0">
                    <a:solidFill>
                      <a:srgbClr val="0A8232"/>
                    </a:solidFill>
                  </a:rPr>
                  <a:t>isolate</a:t>
                </a:r>
                <a:br>
                  <a:rPr lang="pl-PL" sz="3000" dirty="0"/>
                </a:br>
                <a:r>
                  <a:rPr lang="pl-PL" sz="3000" dirty="0"/>
                  <a:t>larger and larger sets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blipFill>
                <a:blip r:embed="rId3"/>
                <a:stretch>
                  <a:fillRect l="-2018" t="-34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8B3423D-BCCB-4AFC-990B-93BF9E97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1345" y="4614034"/>
            <a:ext cx="3200400" cy="32004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E3749E6-CDFE-4C09-9A62-8E96199CDD01}"/>
              </a:ext>
            </a:extLst>
          </p:cNvPr>
          <p:cNvGrpSpPr/>
          <p:nvPr/>
        </p:nvGrpSpPr>
        <p:grpSpPr>
          <a:xfrm>
            <a:off x="1270598" y="4397450"/>
            <a:ext cx="4734939" cy="4645559"/>
            <a:chOff x="1117038" y="4542307"/>
            <a:chExt cx="3337467" cy="3274467"/>
          </a:xfrm>
        </p:grpSpPr>
        <p:sp>
          <p:nvSpPr>
            <p:cNvPr id="6" name="Oval 42">
              <a:extLst>
                <a:ext uri="{FF2B5EF4-FFF2-40B4-BE49-F238E27FC236}">
                  <a16:creationId xmlns:a16="http://schemas.microsoft.com/office/drawing/2014/main" id="{29640459-C499-4936-A0A1-F2D65956B340}"/>
                </a:ext>
              </a:extLst>
            </p:cNvPr>
            <p:cNvSpPr/>
            <p:nvPr/>
          </p:nvSpPr>
          <p:spPr>
            <a:xfrm rot="16200000">
              <a:off x="1238539" y="4600808"/>
              <a:ext cx="3094465" cy="333746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06F7CED3-F698-4E88-917E-B349C30A575C}"/>
                </a:ext>
              </a:extLst>
            </p:cNvPr>
            <p:cNvSpPr/>
            <p:nvPr/>
          </p:nvSpPr>
          <p:spPr>
            <a:xfrm rot="14587709">
              <a:off x="2678459" y="5577040"/>
              <a:ext cx="1778565" cy="1394313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576DE08A-CC6D-47E5-A06A-11A24F1EB88F}"/>
                </a:ext>
              </a:extLst>
            </p:cNvPr>
            <p:cNvSpPr/>
            <p:nvPr/>
          </p:nvSpPr>
          <p:spPr>
            <a:xfrm rot="14712130">
              <a:off x="3138596" y="5686757"/>
              <a:ext cx="1016651" cy="715473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9" name="Oval 38">
              <a:extLst>
                <a:ext uri="{FF2B5EF4-FFF2-40B4-BE49-F238E27FC236}">
                  <a16:creationId xmlns:a16="http://schemas.microsoft.com/office/drawing/2014/main" id="{44E79AE8-E63E-4C1D-9EBC-0482AB2E7E8B}"/>
                </a:ext>
              </a:extLst>
            </p:cNvPr>
            <p:cNvSpPr/>
            <p:nvPr/>
          </p:nvSpPr>
          <p:spPr>
            <a:xfrm rot="20941682">
              <a:off x="1738780" y="4895600"/>
              <a:ext cx="997113" cy="809055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F483E0-8DDF-43A0-BEED-CB4A59D447E0}"/>
                </a:ext>
              </a:extLst>
            </p:cNvPr>
            <p:cNvCxnSpPr>
              <a:cxnSpLocks/>
              <a:stCxn id="17" idx="2"/>
              <a:endCxn id="22" idx="6"/>
            </p:cNvCxnSpPr>
            <p:nvPr/>
          </p:nvCxnSpPr>
          <p:spPr>
            <a:xfrm flipV="1">
              <a:off x="1932538" y="6803939"/>
              <a:ext cx="1337289" cy="306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58">
              <a:extLst>
                <a:ext uri="{FF2B5EF4-FFF2-40B4-BE49-F238E27FC236}">
                  <a16:creationId xmlns:a16="http://schemas.microsoft.com/office/drawing/2014/main" id="{FCBDD764-E303-4118-95F4-05DF9AC59F0D}"/>
                </a:ext>
              </a:extLst>
            </p:cNvPr>
            <p:cNvSpPr/>
            <p:nvPr/>
          </p:nvSpPr>
          <p:spPr>
            <a:xfrm flipH="1">
              <a:off x="1932538" y="509382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2" name="Oval 58">
              <a:extLst>
                <a:ext uri="{FF2B5EF4-FFF2-40B4-BE49-F238E27FC236}">
                  <a16:creationId xmlns:a16="http://schemas.microsoft.com/office/drawing/2014/main" id="{8717BB9D-43A5-4801-87B8-C60F585B0A16}"/>
                </a:ext>
              </a:extLst>
            </p:cNvPr>
            <p:cNvSpPr/>
            <p:nvPr/>
          </p:nvSpPr>
          <p:spPr>
            <a:xfrm flipH="1">
              <a:off x="2380086" y="511744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3" name="Oval 58">
              <a:extLst>
                <a:ext uri="{FF2B5EF4-FFF2-40B4-BE49-F238E27FC236}">
                  <a16:creationId xmlns:a16="http://schemas.microsoft.com/office/drawing/2014/main" id="{05B205A4-2E31-4990-B775-982C8AABA5B2}"/>
                </a:ext>
              </a:extLst>
            </p:cNvPr>
            <p:cNvSpPr/>
            <p:nvPr/>
          </p:nvSpPr>
          <p:spPr>
            <a:xfrm flipH="1">
              <a:off x="2166979" y="544974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2DA3344F-F16D-4CAA-9EB6-F00EC13068CA}"/>
                </a:ext>
              </a:extLst>
            </p:cNvPr>
            <p:cNvSpPr/>
            <p:nvPr/>
          </p:nvSpPr>
          <p:spPr>
            <a:xfrm flipH="1">
              <a:off x="1620118" y="6267063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5" name="Oval 58">
              <a:extLst>
                <a:ext uri="{FF2B5EF4-FFF2-40B4-BE49-F238E27FC236}">
                  <a16:creationId xmlns:a16="http://schemas.microsoft.com/office/drawing/2014/main" id="{8B8D5135-F487-44DB-8856-4EDA838408A5}"/>
                </a:ext>
              </a:extLst>
            </p:cNvPr>
            <p:cNvSpPr/>
            <p:nvPr/>
          </p:nvSpPr>
          <p:spPr>
            <a:xfrm flipH="1">
              <a:off x="1557380" y="668223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6" name="Oval 58">
              <a:extLst>
                <a:ext uri="{FF2B5EF4-FFF2-40B4-BE49-F238E27FC236}">
                  <a16:creationId xmlns:a16="http://schemas.microsoft.com/office/drawing/2014/main" id="{40BF7BF6-D5E3-48E9-AFFA-AFC8D0619436}"/>
                </a:ext>
              </a:extLst>
            </p:cNvPr>
            <p:cNvSpPr/>
            <p:nvPr/>
          </p:nvSpPr>
          <p:spPr>
            <a:xfrm flipH="1">
              <a:off x="2004928" y="670584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7" name="Oval 58">
              <a:extLst>
                <a:ext uri="{FF2B5EF4-FFF2-40B4-BE49-F238E27FC236}">
                  <a16:creationId xmlns:a16="http://schemas.microsoft.com/office/drawing/2014/main" id="{7308918F-A2F8-46FF-80EE-E7CCD77338B4}"/>
                </a:ext>
              </a:extLst>
            </p:cNvPr>
            <p:cNvSpPr/>
            <p:nvPr/>
          </p:nvSpPr>
          <p:spPr>
            <a:xfrm flipH="1">
              <a:off x="1791821" y="703815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8" name="Oval 58">
              <a:extLst>
                <a:ext uri="{FF2B5EF4-FFF2-40B4-BE49-F238E27FC236}">
                  <a16:creationId xmlns:a16="http://schemas.microsoft.com/office/drawing/2014/main" id="{D54A2141-696D-44B9-94A0-509A4275EDA0}"/>
                </a:ext>
              </a:extLst>
            </p:cNvPr>
            <p:cNvSpPr/>
            <p:nvPr/>
          </p:nvSpPr>
          <p:spPr>
            <a:xfrm flipH="1">
              <a:off x="2001624" y="628935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19" name="Oval 58">
              <a:extLst>
                <a:ext uri="{FF2B5EF4-FFF2-40B4-BE49-F238E27FC236}">
                  <a16:creationId xmlns:a16="http://schemas.microsoft.com/office/drawing/2014/main" id="{C8CA3936-FF62-4F79-BBD4-4599E0AE9905}"/>
                </a:ext>
              </a:extLst>
            </p:cNvPr>
            <p:cNvSpPr/>
            <p:nvPr/>
          </p:nvSpPr>
          <p:spPr>
            <a:xfrm flipH="1">
              <a:off x="3317074" y="593343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0" name="Oval 58">
              <a:extLst>
                <a:ext uri="{FF2B5EF4-FFF2-40B4-BE49-F238E27FC236}">
                  <a16:creationId xmlns:a16="http://schemas.microsoft.com/office/drawing/2014/main" id="{4CE67809-6ADE-42DF-AFDA-7FE5E64EBC05}"/>
                </a:ext>
              </a:extLst>
            </p:cNvPr>
            <p:cNvSpPr/>
            <p:nvPr/>
          </p:nvSpPr>
          <p:spPr>
            <a:xfrm flipH="1">
              <a:off x="3621873" y="5741049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1" name="Oval 58">
              <a:extLst>
                <a:ext uri="{FF2B5EF4-FFF2-40B4-BE49-F238E27FC236}">
                  <a16:creationId xmlns:a16="http://schemas.microsoft.com/office/drawing/2014/main" id="{1451F910-4EBB-473E-B99C-721377849F4E}"/>
                </a:ext>
              </a:extLst>
            </p:cNvPr>
            <p:cNvSpPr/>
            <p:nvPr/>
          </p:nvSpPr>
          <p:spPr>
            <a:xfrm flipH="1">
              <a:off x="3659990" y="621423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99B14706-8948-4E1C-A13C-2135663B43A7}"/>
                </a:ext>
              </a:extLst>
            </p:cNvPr>
            <p:cNvSpPr/>
            <p:nvPr/>
          </p:nvSpPr>
          <p:spPr>
            <a:xfrm flipH="1">
              <a:off x="3269827" y="6731938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3FAB5F26-BB87-44D3-9EFB-E2A4F54FC337}"/>
                </a:ext>
              </a:extLst>
            </p:cNvPr>
            <p:cNvSpPr/>
            <p:nvPr/>
          </p:nvSpPr>
          <p:spPr>
            <a:xfrm flipH="1">
              <a:off x="3651333" y="675423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4" name="Oval 58">
              <a:extLst>
                <a:ext uri="{FF2B5EF4-FFF2-40B4-BE49-F238E27FC236}">
                  <a16:creationId xmlns:a16="http://schemas.microsoft.com/office/drawing/2014/main" id="{EEFF8184-E21B-4B04-A934-364965ECB33E}"/>
                </a:ext>
              </a:extLst>
            </p:cNvPr>
            <p:cNvSpPr/>
            <p:nvPr/>
          </p:nvSpPr>
          <p:spPr>
            <a:xfrm flipH="1">
              <a:off x="2758257" y="7354213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25" name="Oval 58">
              <a:extLst>
                <a:ext uri="{FF2B5EF4-FFF2-40B4-BE49-F238E27FC236}">
                  <a16:creationId xmlns:a16="http://schemas.microsoft.com/office/drawing/2014/main" id="{01894497-2F25-4792-9E12-B45CC0E63830}"/>
                </a:ext>
              </a:extLst>
            </p:cNvPr>
            <p:cNvSpPr/>
            <p:nvPr/>
          </p:nvSpPr>
          <p:spPr>
            <a:xfrm flipH="1">
              <a:off x="3139763" y="737650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35CDD8-61EF-4DB7-9323-7C943840689C}"/>
                </a:ext>
              </a:extLst>
            </p:cNvPr>
            <p:cNvCxnSpPr>
              <a:cxnSpLocks/>
              <a:stCxn id="11" idx="2"/>
              <a:endCxn id="12" idx="6"/>
            </p:cNvCxnSpPr>
            <p:nvPr/>
          </p:nvCxnSpPr>
          <p:spPr>
            <a:xfrm>
              <a:off x="2073255" y="5165828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53FD5E-7FF8-489F-ABC7-BBE2DAD36C3B}"/>
                </a:ext>
              </a:extLst>
            </p:cNvPr>
            <p:cNvCxnSpPr>
              <a:cxnSpLocks/>
              <a:stCxn id="12" idx="4"/>
              <a:endCxn id="13" idx="1"/>
            </p:cNvCxnSpPr>
            <p:nvPr/>
          </p:nvCxnSpPr>
          <p:spPr>
            <a:xfrm flipH="1">
              <a:off x="2287088" y="5261443"/>
              <a:ext cx="163356" cy="20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58">
              <a:extLst>
                <a:ext uri="{FF2B5EF4-FFF2-40B4-BE49-F238E27FC236}">
                  <a16:creationId xmlns:a16="http://schemas.microsoft.com/office/drawing/2014/main" id="{11917661-AF17-40AF-98EE-FD8C440CB4D3}"/>
                </a:ext>
              </a:extLst>
            </p:cNvPr>
            <p:cNvSpPr/>
            <p:nvPr/>
          </p:nvSpPr>
          <p:spPr>
            <a:xfrm flipH="1">
              <a:off x="3587558" y="454230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4169DF-3E13-434B-9B2F-8433E130246D}"/>
                </a:ext>
              </a:extLst>
            </p:cNvPr>
            <p:cNvCxnSpPr>
              <a:cxnSpLocks/>
              <a:stCxn id="18" idx="0"/>
              <a:endCxn id="13" idx="4"/>
            </p:cNvCxnSpPr>
            <p:nvPr/>
          </p:nvCxnSpPr>
          <p:spPr>
            <a:xfrm flipV="1">
              <a:off x="2071982" y="5593748"/>
              <a:ext cx="165355" cy="695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5FC628-43CC-4E45-ABB7-173C756EA438}"/>
                </a:ext>
              </a:extLst>
            </p:cNvPr>
            <p:cNvCxnSpPr>
              <a:cxnSpLocks/>
              <a:stCxn id="14" idx="3"/>
              <a:endCxn id="16" idx="7"/>
            </p:cNvCxnSpPr>
            <p:nvPr/>
          </p:nvCxnSpPr>
          <p:spPr>
            <a:xfrm>
              <a:off x="1740227" y="6389976"/>
              <a:ext cx="285309" cy="336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F2F2E2-07E3-455E-BC37-EBE9F984FFE5}"/>
                </a:ext>
              </a:extLst>
            </p:cNvPr>
            <p:cNvCxnSpPr>
              <a:cxnSpLocks/>
              <a:stCxn id="15" idx="3"/>
              <a:endCxn id="17" idx="7"/>
            </p:cNvCxnSpPr>
            <p:nvPr/>
          </p:nvCxnSpPr>
          <p:spPr>
            <a:xfrm>
              <a:off x="1677489" y="6805144"/>
              <a:ext cx="134940" cy="25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A61A5D-D4C5-4488-B908-B656E91DF0BE}"/>
                </a:ext>
              </a:extLst>
            </p:cNvPr>
            <p:cNvCxnSpPr>
              <a:cxnSpLocks/>
              <a:stCxn id="15" idx="2"/>
              <a:endCxn id="16" idx="6"/>
            </p:cNvCxnSpPr>
            <p:nvPr/>
          </p:nvCxnSpPr>
          <p:spPr>
            <a:xfrm>
              <a:off x="1698097" y="6754232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A9252-D54D-4A7D-857D-68CC0A163588}"/>
                </a:ext>
              </a:extLst>
            </p:cNvPr>
            <p:cNvCxnSpPr>
              <a:cxnSpLocks/>
              <a:stCxn id="15" idx="1"/>
              <a:endCxn id="18" idx="5"/>
            </p:cNvCxnSpPr>
            <p:nvPr/>
          </p:nvCxnSpPr>
          <p:spPr>
            <a:xfrm flipV="1">
              <a:off x="1677489" y="6412269"/>
              <a:ext cx="344743" cy="291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D79966-8DE6-466B-A1C8-B6CAED0AE24A}"/>
                </a:ext>
              </a:extLst>
            </p:cNvPr>
            <p:cNvCxnSpPr>
              <a:cxnSpLocks/>
              <a:stCxn id="14" idx="2"/>
              <a:endCxn id="18" idx="6"/>
            </p:cNvCxnSpPr>
            <p:nvPr/>
          </p:nvCxnSpPr>
          <p:spPr>
            <a:xfrm>
              <a:off x="1760835" y="6339064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19539C-1950-4FCE-88D0-08057CA3F97F}"/>
                </a:ext>
              </a:extLst>
            </p:cNvPr>
            <p:cNvCxnSpPr>
              <a:cxnSpLocks/>
              <a:stCxn id="24" idx="2"/>
              <a:endCxn id="25" idx="6"/>
            </p:cNvCxnSpPr>
            <p:nvPr/>
          </p:nvCxnSpPr>
          <p:spPr>
            <a:xfrm>
              <a:off x="2898974" y="7426214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0FB524-2D91-4FE4-B59D-FB9CEFF66B43}"/>
                </a:ext>
              </a:extLst>
            </p:cNvPr>
            <p:cNvCxnSpPr>
              <a:cxnSpLocks/>
              <a:stCxn id="19" idx="1"/>
              <a:endCxn id="20" idx="5"/>
            </p:cNvCxnSpPr>
            <p:nvPr/>
          </p:nvCxnSpPr>
          <p:spPr>
            <a:xfrm flipV="1">
              <a:off x="3437183" y="5863962"/>
              <a:ext cx="205298" cy="90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DE1387-E876-435A-8C79-78C7D0A07221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>
              <a:off x="3692231" y="5885050"/>
              <a:ext cx="38117" cy="32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F4A0EA2-E4CB-4705-A5AD-4AA65DDA3175}"/>
                </a:ext>
              </a:extLst>
            </p:cNvPr>
            <p:cNvCxnSpPr>
              <a:cxnSpLocks/>
              <a:stCxn id="22" idx="2"/>
              <a:endCxn id="23" idx="6"/>
            </p:cNvCxnSpPr>
            <p:nvPr/>
          </p:nvCxnSpPr>
          <p:spPr>
            <a:xfrm>
              <a:off x="3410544" y="6803939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E8C20D-3A78-47D5-B46C-3C591E7BF059}"/>
                </a:ext>
              </a:extLst>
            </p:cNvPr>
            <p:cNvCxnSpPr>
              <a:cxnSpLocks/>
              <a:stCxn id="20" idx="2"/>
              <a:endCxn id="28" idx="4"/>
            </p:cNvCxnSpPr>
            <p:nvPr/>
          </p:nvCxnSpPr>
          <p:spPr>
            <a:xfrm flipH="1" flipV="1">
              <a:off x="3657916" y="4686308"/>
              <a:ext cx="104674" cy="1126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226D266-04CD-4508-9AC6-9AE7E57AFFE4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>
            <a:xfrm flipH="1">
              <a:off x="3721691" y="6358235"/>
              <a:ext cx="8657" cy="395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D68809-95E5-46A4-BCA8-21D0A08CE5AF}"/>
                </a:ext>
              </a:extLst>
            </p:cNvPr>
            <p:cNvCxnSpPr>
              <a:cxnSpLocks/>
              <a:stCxn id="19" idx="4"/>
              <a:endCxn id="22" idx="0"/>
            </p:cNvCxnSpPr>
            <p:nvPr/>
          </p:nvCxnSpPr>
          <p:spPr>
            <a:xfrm flipH="1">
              <a:off x="3340185" y="6077437"/>
              <a:ext cx="47247" cy="6545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556132-7671-4C04-ACBF-8BA95A2E934D}"/>
                </a:ext>
              </a:extLst>
            </p:cNvPr>
            <p:cNvCxnSpPr>
              <a:cxnSpLocks/>
              <a:stCxn id="16" idx="3"/>
              <a:endCxn id="24" idx="7"/>
            </p:cNvCxnSpPr>
            <p:nvPr/>
          </p:nvCxnSpPr>
          <p:spPr>
            <a:xfrm>
              <a:off x="2125037" y="6828759"/>
              <a:ext cx="653828" cy="546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FA67A3-5CF8-44AE-93F3-C61E7A5C8FC3}"/>
                </a:ext>
              </a:extLst>
            </p:cNvPr>
            <p:cNvCxnSpPr>
              <a:cxnSpLocks/>
              <a:stCxn id="25" idx="2"/>
              <a:endCxn id="23" idx="4"/>
            </p:cNvCxnSpPr>
            <p:nvPr/>
          </p:nvCxnSpPr>
          <p:spPr>
            <a:xfrm flipV="1">
              <a:off x="3280480" y="6898232"/>
              <a:ext cx="441211" cy="550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60E896-6077-4C9B-92C2-75B4F9BB3B16}"/>
                </a:ext>
              </a:extLst>
            </p:cNvPr>
            <p:cNvCxnSpPr>
              <a:cxnSpLocks/>
              <a:stCxn id="12" idx="2"/>
              <a:endCxn id="28" idx="6"/>
            </p:cNvCxnSpPr>
            <p:nvPr/>
          </p:nvCxnSpPr>
          <p:spPr>
            <a:xfrm flipV="1">
              <a:off x="2520803" y="4614308"/>
              <a:ext cx="1066755" cy="575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58">
              <a:extLst>
                <a:ext uri="{FF2B5EF4-FFF2-40B4-BE49-F238E27FC236}">
                  <a16:creationId xmlns:a16="http://schemas.microsoft.com/office/drawing/2014/main" id="{855C24FE-7EA0-451C-997D-909D9F734E28}"/>
                </a:ext>
              </a:extLst>
            </p:cNvPr>
            <p:cNvSpPr/>
            <p:nvPr/>
          </p:nvSpPr>
          <p:spPr>
            <a:xfrm flipH="1">
              <a:off x="4010832" y="472806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46" name="Oval 58">
              <a:extLst>
                <a:ext uri="{FF2B5EF4-FFF2-40B4-BE49-F238E27FC236}">
                  <a16:creationId xmlns:a16="http://schemas.microsoft.com/office/drawing/2014/main" id="{57D7B6FE-7D6C-4DFD-AC03-76A832FF1A40}"/>
                </a:ext>
              </a:extLst>
            </p:cNvPr>
            <p:cNvSpPr/>
            <p:nvPr/>
          </p:nvSpPr>
          <p:spPr>
            <a:xfrm flipH="1">
              <a:off x="4263280" y="501321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AAE1809-E49F-41F6-B930-95A32311E703}"/>
                </a:ext>
              </a:extLst>
            </p:cNvPr>
            <p:cNvCxnSpPr>
              <a:cxnSpLocks/>
              <a:stCxn id="12" idx="3"/>
              <a:endCxn id="45" idx="6"/>
            </p:cNvCxnSpPr>
            <p:nvPr/>
          </p:nvCxnSpPr>
          <p:spPr>
            <a:xfrm flipV="1">
              <a:off x="2500195" y="4800068"/>
              <a:ext cx="1510637" cy="440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0CCDC81-E0EF-41D9-86BB-728F06DAC325}"/>
                </a:ext>
              </a:extLst>
            </p:cNvPr>
            <p:cNvCxnSpPr>
              <a:cxnSpLocks/>
              <a:stCxn id="21" idx="1"/>
              <a:endCxn id="45" idx="5"/>
            </p:cNvCxnSpPr>
            <p:nvPr/>
          </p:nvCxnSpPr>
          <p:spPr>
            <a:xfrm flipV="1">
              <a:off x="3780099" y="4850980"/>
              <a:ext cx="251341" cy="1384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3FB94E3-0EAE-47B1-A7FC-1E6EFD121070}"/>
                </a:ext>
              </a:extLst>
            </p:cNvPr>
            <p:cNvCxnSpPr>
              <a:cxnSpLocks/>
              <a:stCxn id="45" idx="3"/>
              <a:endCxn id="46" idx="7"/>
            </p:cNvCxnSpPr>
            <p:nvPr/>
          </p:nvCxnSpPr>
          <p:spPr>
            <a:xfrm>
              <a:off x="4130941" y="4850980"/>
              <a:ext cx="152947" cy="183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5F100D-EFBC-4B3D-AA5A-04E3243F6AED}"/>
                </a:ext>
              </a:extLst>
            </p:cNvPr>
            <p:cNvCxnSpPr>
              <a:cxnSpLocks/>
              <a:stCxn id="21" idx="2"/>
              <a:endCxn id="46" idx="3"/>
            </p:cNvCxnSpPr>
            <p:nvPr/>
          </p:nvCxnSpPr>
          <p:spPr>
            <a:xfrm flipV="1">
              <a:off x="3800707" y="5136129"/>
              <a:ext cx="582682" cy="1150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AFE922-CED1-4652-B006-ED76DB692E75}"/>
              </a:ext>
            </a:extLst>
          </p:cNvPr>
          <p:cNvCxnSpPr>
            <a:cxnSpLocks/>
          </p:cNvCxnSpPr>
          <p:nvPr/>
        </p:nvCxnSpPr>
        <p:spPr>
          <a:xfrm flipH="1" flipV="1">
            <a:off x="8491300" y="6983851"/>
            <a:ext cx="142423" cy="203101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/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6A5587-58A7-4333-991A-A6B891BCB335}"/>
              </a:ext>
            </a:extLst>
          </p:cNvPr>
          <p:cNvCxnSpPr>
            <a:cxnSpLocks/>
          </p:cNvCxnSpPr>
          <p:nvPr/>
        </p:nvCxnSpPr>
        <p:spPr>
          <a:xfrm>
            <a:off x="4562240" y="6545455"/>
            <a:ext cx="345337" cy="25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4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2">
            <a:extLst>
              <a:ext uri="{FF2B5EF4-FFF2-40B4-BE49-F238E27FC236}">
                <a16:creationId xmlns:a16="http://schemas.microsoft.com/office/drawing/2014/main" id="{29640459-C499-4936-A0A1-F2D65956B340}"/>
              </a:ext>
            </a:extLst>
          </p:cNvPr>
          <p:cNvSpPr/>
          <p:nvPr/>
        </p:nvSpPr>
        <p:spPr>
          <a:xfrm rot="16200000">
            <a:off x="1442974" y="4480446"/>
            <a:ext cx="4390187" cy="473493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56" name="Oval 39">
            <a:extLst>
              <a:ext uri="{FF2B5EF4-FFF2-40B4-BE49-F238E27FC236}">
                <a16:creationId xmlns:a16="http://schemas.microsoft.com/office/drawing/2014/main" id="{D8A4A598-4DBC-4425-A4C9-43186811AB35}"/>
              </a:ext>
            </a:extLst>
          </p:cNvPr>
          <p:cNvSpPr/>
          <p:nvPr/>
        </p:nvSpPr>
        <p:spPr>
          <a:xfrm rot="14587709">
            <a:off x="1333196" y="6707855"/>
            <a:ext cx="2181516" cy="1518112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/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Algorithm idea:</a:t>
                </a:r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pl-PL" sz="3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</m:ctrlPr>
                      </m:accPr>
                      <m:e>
                        <m:r>
                          <a:rPr kumimoji="0" lang="pl-PL" sz="30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  <m:t>0</m:t>
                        </m:r>
                      </m:e>
                    </m:acc>
                  </m:oMath>
                </a14:m>
                <a:endParaRPr kumimoji="0" lang="pl-PL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while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</a:t>
                </a:r>
                <a:r>
                  <a:rPr lang="pl-PL" sz="3000" dirty="0"/>
                  <a:t>s not isolating: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blipFill>
                <a:blip r:embed="rId2"/>
                <a:stretch>
                  <a:fillRect l="-2360" t="-33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/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use laminar family to make progress: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pl-PL" sz="3000" dirty="0"/>
                  <a:t>adjust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so as to </a:t>
                </a:r>
                <a:r>
                  <a:rPr lang="pl-PL" sz="3000" dirty="0">
                    <a:solidFill>
                      <a:srgbClr val="0A8232"/>
                    </a:solidFill>
                  </a:rPr>
                  <a:t>isolate</a:t>
                </a:r>
                <a:br>
                  <a:rPr lang="pl-PL" sz="3000" dirty="0"/>
                </a:br>
                <a:r>
                  <a:rPr lang="pl-PL" sz="3000" dirty="0"/>
                  <a:t>larger and larger sets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blipFill>
                <a:blip r:embed="rId3"/>
                <a:stretch>
                  <a:fillRect l="-2018" t="-34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8B3423D-BCCB-4AFC-990B-93BF9E97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1345" y="4614034"/>
            <a:ext cx="3200400" cy="320040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AFE922-CED1-4652-B006-ED76DB692E75}"/>
              </a:ext>
            </a:extLst>
          </p:cNvPr>
          <p:cNvCxnSpPr>
            <a:cxnSpLocks/>
          </p:cNvCxnSpPr>
          <p:nvPr/>
        </p:nvCxnSpPr>
        <p:spPr>
          <a:xfrm flipH="1" flipV="1">
            <a:off x="7874000" y="6400993"/>
            <a:ext cx="759724" cy="785960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/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39">
            <a:extLst>
              <a:ext uri="{FF2B5EF4-FFF2-40B4-BE49-F238E27FC236}">
                <a16:creationId xmlns:a16="http://schemas.microsoft.com/office/drawing/2014/main" id="{06F7CED3-F698-4E88-917E-B349C30A575C}"/>
              </a:ext>
            </a:extLst>
          </p:cNvPr>
          <p:cNvSpPr/>
          <p:nvPr/>
        </p:nvSpPr>
        <p:spPr>
          <a:xfrm rot="14587709">
            <a:off x="3485821" y="5865450"/>
            <a:ext cx="2523290" cy="1978143"/>
          </a:xfrm>
          <a:prstGeom prst="ellipse">
            <a:avLst/>
          </a:prstGeom>
          <a:solidFill>
            <a:srgbClr val="E2B2A3">
              <a:alpha val="7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576DE08A-CC6D-47E5-A06A-11A24F1EB88F}"/>
              </a:ext>
            </a:extLst>
          </p:cNvPr>
          <p:cNvSpPr/>
          <p:nvPr/>
        </p:nvSpPr>
        <p:spPr>
          <a:xfrm rot="14712130">
            <a:off x="4138628" y="6021108"/>
            <a:ext cx="1442345" cy="1015058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9" name="Oval 38">
            <a:extLst>
              <a:ext uri="{FF2B5EF4-FFF2-40B4-BE49-F238E27FC236}">
                <a16:creationId xmlns:a16="http://schemas.microsoft.com/office/drawing/2014/main" id="{44E79AE8-E63E-4C1D-9EBC-0482AB2E7E8B}"/>
              </a:ext>
            </a:extLst>
          </p:cNvPr>
          <p:cNvSpPr/>
          <p:nvPr/>
        </p:nvSpPr>
        <p:spPr>
          <a:xfrm rot="20941682">
            <a:off x="2152677" y="4898676"/>
            <a:ext cx="1414626" cy="1147824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483E0-8DDF-43A0-BEED-CB4A59D447E0}"/>
              </a:ext>
            </a:extLst>
          </p:cNvPr>
          <p:cNvCxnSpPr>
            <a:cxnSpLocks/>
            <a:stCxn id="17" idx="2"/>
            <a:endCxn id="22" idx="6"/>
          </p:cNvCxnSpPr>
          <p:nvPr/>
        </p:nvCxnSpPr>
        <p:spPr>
          <a:xfrm flipV="1">
            <a:off x="2427566" y="7606079"/>
            <a:ext cx="1897242" cy="434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58">
            <a:extLst>
              <a:ext uri="{FF2B5EF4-FFF2-40B4-BE49-F238E27FC236}">
                <a16:creationId xmlns:a16="http://schemas.microsoft.com/office/drawing/2014/main" id="{FCBDD764-E303-4118-95F4-05DF9AC59F0D}"/>
              </a:ext>
            </a:extLst>
          </p:cNvPr>
          <p:cNvSpPr/>
          <p:nvPr/>
        </p:nvSpPr>
        <p:spPr>
          <a:xfrm flipH="1">
            <a:off x="2427566" y="517990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8717BB9D-43A5-4801-87B8-C60F585B0A16}"/>
              </a:ext>
            </a:extLst>
          </p:cNvPr>
          <p:cNvSpPr/>
          <p:nvPr/>
        </p:nvSpPr>
        <p:spPr>
          <a:xfrm flipH="1">
            <a:off x="3062512" y="521340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" name="Oval 58">
            <a:extLst>
              <a:ext uri="{FF2B5EF4-FFF2-40B4-BE49-F238E27FC236}">
                <a16:creationId xmlns:a16="http://schemas.microsoft.com/office/drawing/2014/main" id="{05B205A4-2E31-4990-B775-982C8AABA5B2}"/>
              </a:ext>
            </a:extLst>
          </p:cNvPr>
          <p:cNvSpPr/>
          <p:nvPr/>
        </p:nvSpPr>
        <p:spPr>
          <a:xfrm flipH="1">
            <a:off x="2760173" y="5684856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" name="Oval 58">
            <a:extLst>
              <a:ext uri="{FF2B5EF4-FFF2-40B4-BE49-F238E27FC236}">
                <a16:creationId xmlns:a16="http://schemas.microsoft.com/office/drawing/2014/main" id="{2DA3344F-F16D-4CAA-9EB6-F00EC13068CA}"/>
              </a:ext>
            </a:extLst>
          </p:cNvPr>
          <p:cNvSpPr/>
          <p:nvPr/>
        </p:nvSpPr>
        <p:spPr>
          <a:xfrm flipH="1">
            <a:off x="1984329" y="684440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" name="Oval 58">
            <a:extLst>
              <a:ext uri="{FF2B5EF4-FFF2-40B4-BE49-F238E27FC236}">
                <a16:creationId xmlns:a16="http://schemas.microsoft.com/office/drawing/2014/main" id="{8B8D5135-F487-44DB-8856-4EDA838408A5}"/>
              </a:ext>
            </a:extLst>
          </p:cNvPr>
          <p:cNvSpPr/>
          <p:nvPr/>
        </p:nvSpPr>
        <p:spPr>
          <a:xfrm flipH="1">
            <a:off x="1895321" y="743340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6" name="Oval 58">
            <a:extLst>
              <a:ext uri="{FF2B5EF4-FFF2-40B4-BE49-F238E27FC236}">
                <a16:creationId xmlns:a16="http://schemas.microsoft.com/office/drawing/2014/main" id="{40BF7BF6-D5E3-48E9-AFFA-AFC8D0619436}"/>
              </a:ext>
            </a:extLst>
          </p:cNvPr>
          <p:cNvSpPr/>
          <p:nvPr/>
        </p:nvSpPr>
        <p:spPr>
          <a:xfrm flipH="1">
            <a:off x="2530267" y="746691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" name="Oval 58">
            <a:extLst>
              <a:ext uri="{FF2B5EF4-FFF2-40B4-BE49-F238E27FC236}">
                <a16:creationId xmlns:a16="http://schemas.microsoft.com/office/drawing/2014/main" id="{7308918F-A2F8-46FF-80EE-E7CCD77338B4}"/>
              </a:ext>
            </a:extLst>
          </p:cNvPr>
          <p:cNvSpPr/>
          <p:nvPr/>
        </p:nvSpPr>
        <p:spPr>
          <a:xfrm flipH="1">
            <a:off x="2227928" y="793836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" name="Oval 58">
            <a:extLst>
              <a:ext uri="{FF2B5EF4-FFF2-40B4-BE49-F238E27FC236}">
                <a16:creationId xmlns:a16="http://schemas.microsoft.com/office/drawing/2014/main" id="{D54A2141-696D-44B9-94A0-509A4275EDA0}"/>
              </a:ext>
            </a:extLst>
          </p:cNvPr>
          <p:cNvSpPr/>
          <p:nvPr/>
        </p:nvSpPr>
        <p:spPr>
          <a:xfrm flipH="1">
            <a:off x="2525580" y="687602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" name="Oval 58">
            <a:extLst>
              <a:ext uri="{FF2B5EF4-FFF2-40B4-BE49-F238E27FC236}">
                <a16:creationId xmlns:a16="http://schemas.microsoft.com/office/drawing/2014/main" id="{C8CA3936-FF62-4F79-BBD4-4599E0AE9905}"/>
              </a:ext>
            </a:extLst>
          </p:cNvPr>
          <p:cNvSpPr/>
          <p:nvPr/>
        </p:nvSpPr>
        <p:spPr>
          <a:xfrm flipH="1">
            <a:off x="4391838" y="637107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" name="Oval 58">
            <a:extLst>
              <a:ext uri="{FF2B5EF4-FFF2-40B4-BE49-F238E27FC236}">
                <a16:creationId xmlns:a16="http://schemas.microsoft.com/office/drawing/2014/main" id="{4CE67809-6ADE-42DF-AFDA-7FE5E64EBC05}"/>
              </a:ext>
            </a:extLst>
          </p:cNvPr>
          <p:cNvSpPr/>
          <p:nvPr/>
        </p:nvSpPr>
        <p:spPr>
          <a:xfrm flipH="1">
            <a:off x="4824263" y="609813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1451F910-4EBB-473E-B99C-721377849F4E}"/>
              </a:ext>
            </a:extLst>
          </p:cNvPr>
          <p:cNvSpPr/>
          <p:nvPr/>
        </p:nvSpPr>
        <p:spPr>
          <a:xfrm flipH="1">
            <a:off x="4878341" y="6769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99B14706-8948-4E1C-A13C-2135663B43A7}"/>
              </a:ext>
            </a:extLst>
          </p:cNvPr>
          <p:cNvSpPr/>
          <p:nvPr/>
        </p:nvSpPr>
        <p:spPr>
          <a:xfrm flipH="1">
            <a:off x="4324808" y="750392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3" name="Oval 58">
            <a:extLst>
              <a:ext uri="{FF2B5EF4-FFF2-40B4-BE49-F238E27FC236}">
                <a16:creationId xmlns:a16="http://schemas.microsoft.com/office/drawing/2014/main" id="{3FAB5F26-BB87-44D3-9EFB-E2A4F54FC337}"/>
              </a:ext>
            </a:extLst>
          </p:cNvPr>
          <p:cNvSpPr/>
          <p:nvPr/>
        </p:nvSpPr>
        <p:spPr>
          <a:xfrm flipH="1">
            <a:off x="4866059" y="753555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4" name="Oval 58">
            <a:extLst>
              <a:ext uri="{FF2B5EF4-FFF2-40B4-BE49-F238E27FC236}">
                <a16:creationId xmlns:a16="http://schemas.microsoft.com/office/drawing/2014/main" id="{EEFF8184-E21B-4B04-A934-364965ECB33E}"/>
              </a:ext>
            </a:extLst>
          </p:cNvPr>
          <p:cNvSpPr/>
          <p:nvPr/>
        </p:nvSpPr>
        <p:spPr>
          <a:xfrm flipH="1">
            <a:off x="3599032" y="838676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01894497-2F25-4792-9E12-B45CC0E63830}"/>
              </a:ext>
            </a:extLst>
          </p:cNvPr>
          <p:cNvSpPr/>
          <p:nvPr/>
        </p:nvSpPr>
        <p:spPr>
          <a:xfrm flipH="1">
            <a:off x="4140283" y="841839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5CDD8-61EF-4DB7-9323-7C943840689C}"/>
              </a:ext>
            </a:extLst>
          </p:cNvPr>
          <p:cNvCxnSpPr>
            <a:cxnSpLocks/>
            <a:stCxn id="11" idx="2"/>
            <a:endCxn id="12" idx="6"/>
          </p:cNvCxnSpPr>
          <p:nvPr/>
        </p:nvCxnSpPr>
        <p:spPr>
          <a:xfrm>
            <a:off x="2627204" y="5282054"/>
            <a:ext cx="435308" cy="3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53FD5E-7FF8-489F-ABC7-BBE2DAD36C3B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>
          <a:xfrm flipH="1">
            <a:off x="2930574" y="5417705"/>
            <a:ext cx="231757" cy="29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8">
            <a:extLst>
              <a:ext uri="{FF2B5EF4-FFF2-40B4-BE49-F238E27FC236}">
                <a16:creationId xmlns:a16="http://schemas.microsoft.com/office/drawing/2014/main" id="{11917661-AF17-40AF-98EE-FD8C440CB4D3}"/>
              </a:ext>
            </a:extLst>
          </p:cNvPr>
          <p:cNvSpPr/>
          <p:nvPr/>
        </p:nvSpPr>
        <p:spPr>
          <a:xfrm flipH="1">
            <a:off x="4775580" y="4397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4169DF-3E13-434B-9B2F-8433E130246D}"/>
              </a:ext>
            </a:extLst>
          </p:cNvPr>
          <p:cNvCxnSpPr>
            <a:cxnSpLocks/>
            <a:stCxn id="18" idx="0"/>
            <a:endCxn id="13" idx="4"/>
          </p:cNvCxnSpPr>
          <p:nvPr/>
        </p:nvCxnSpPr>
        <p:spPr>
          <a:xfrm flipV="1">
            <a:off x="2625398" y="5889154"/>
            <a:ext cx="234593" cy="98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5FC628-43CC-4E45-ABB7-173C756EA438}"/>
              </a:ext>
            </a:extLst>
          </p:cNvPr>
          <p:cNvCxnSpPr>
            <a:cxnSpLocks/>
            <a:stCxn id="14" idx="3"/>
            <a:endCxn id="16" idx="7"/>
          </p:cNvCxnSpPr>
          <p:nvPr/>
        </p:nvCxnSpPr>
        <p:spPr>
          <a:xfrm>
            <a:off x="2154730" y="7018780"/>
            <a:ext cx="404774" cy="47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2F2E2-07E3-455E-BC37-EBE9F984FFE5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>
            <a:off x="2065722" y="7607788"/>
            <a:ext cx="191442" cy="36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A61A5D-D4C5-4488-B908-B656E91DF0BE}"/>
              </a:ext>
            </a:extLst>
          </p:cNvPr>
          <p:cNvCxnSpPr>
            <a:cxnSpLocks/>
            <a:stCxn id="15" idx="2"/>
            <a:endCxn id="16" idx="6"/>
          </p:cNvCxnSpPr>
          <p:nvPr/>
        </p:nvCxnSpPr>
        <p:spPr>
          <a:xfrm>
            <a:off x="2094959" y="7535558"/>
            <a:ext cx="435308" cy="3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79966-8DE6-466B-A1C8-B6CAED0AE24A}"/>
              </a:ext>
            </a:extLst>
          </p:cNvPr>
          <p:cNvCxnSpPr>
            <a:cxnSpLocks/>
            <a:stCxn id="14" idx="2"/>
            <a:endCxn id="18" idx="6"/>
          </p:cNvCxnSpPr>
          <p:nvPr/>
        </p:nvCxnSpPr>
        <p:spPr>
          <a:xfrm>
            <a:off x="2183967" y="6946550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19539C-1950-4FCE-88D0-08057CA3F97F}"/>
              </a:ext>
            </a:extLst>
          </p:cNvPr>
          <p:cNvCxnSpPr>
            <a:cxnSpLocks/>
            <a:stCxn id="24" idx="2"/>
            <a:endCxn id="25" idx="6"/>
          </p:cNvCxnSpPr>
          <p:nvPr/>
        </p:nvCxnSpPr>
        <p:spPr>
          <a:xfrm>
            <a:off x="3798670" y="8488914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0FB524-2D91-4FE4-B59D-FB9CEFF66B43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V="1">
            <a:off x="4562240" y="6272512"/>
            <a:ext cx="291261" cy="12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4A0EA2-E4CB-4705-A5AD-4AA65DDA3175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>
            <a:off x="4524446" y="7606079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E8C20D-3A78-47D5-B46C-3C591E7BF059}"/>
              </a:ext>
            </a:extLst>
          </p:cNvPr>
          <p:cNvCxnSpPr>
            <a:cxnSpLocks/>
            <a:stCxn id="20" idx="2"/>
            <a:endCxn id="28" idx="4"/>
          </p:cNvCxnSpPr>
          <p:nvPr/>
        </p:nvCxnSpPr>
        <p:spPr>
          <a:xfrm flipH="1" flipV="1">
            <a:off x="4875398" y="4601748"/>
            <a:ext cx="148503" cy="159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26D266-04CD-4508-9AC6-9AE7E57AFFE4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 flipH="1">
            <a:off x="4965877" y="6973749"/>
            <a:ext cx="12282" cy="56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D68809-95E5-46A4-BCA8-21D0A08CE5AF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 flipH="1">
            <a:off x="4424626" y="6575374"/>
            <a:ext cx="67030" cy="92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556132-7671-4C04-ACBF-8BA95A2E934D}"/>
              </a:ext>
            </a:extLst>
          </p:cNvPr>
          <p:cNvCxnSpPr>
            <a:cxnSpLocks/>
            <a:stCxn id="16" idx="3"/>
            <a:endCxn id="24" idx="7"/>
          </p:cNvCxnSpPr>
          <p:nvPr/>
        </p:nvCxnSpPr>
        <p:spPr>
          <a:xfrm>
            <a:off x="2700669" y="7641291"/>
            <a:ext cx="927600" cy="77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FA67A3-5CF8-44AE-93F3-C61E7A5C8FC3}"/>
              </a:ext>
            </a:extLst>
          </p:cNvPr>
          <p:cNvCxnSpPr>
            <a:cxnSpLocks/>
            <a:stCxn id="25" idx="2"/>
            <a:endCxn id="23" idx="4"/>
          </p:cNvCxnSpPr>
          <p:nvPr/>
        </p:nvCxnSpPr>
        <p:spPr>
          <a:xfrm flipV="1">
            <a:off x="4339922" y="7739854"/>
            <a:ext cx="625956" cy="780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60E896-6077-4C9B-92C2-75B4F9BB3B16}"/>
              </a:ext>
            </a:extLst>
          </p:cNvPr>
          <p:cNvCxnSpPr>
            <a:cxnSpLocks/>
            <a:stCxn id="12" idx="2"/>
            <a:endCxn id="28" idx="6"/>
          </p:cNvCxnSpPr>
          <p:nvPr/>
        </p:nvCxnSpPr>
        <p:spPr>
          <a:xfrm flipV="1">
            <a:off x="3262151" y="4499600"/>
            <a:ext cx="1513429" cy="815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58">
            <a:extLst>
              <a:ext uri="{FF2B5EF4-FFF2-40B4-BE49-F238E27FC236}">
                <a16:creationId xmlns:a16="http://schemas.microsoft.com/office/drawing/2014/main" id="{855C24FE-7EA0-451C-997D-909D9F734E28}"/>
              </a:ext>
            </a:extLst>
          </p:cNvPr>
          <p:cNvSpPr/>
          <p:nvPr/>
        </p:nvSpPr>
        <p:spPr>
          <a:xfrm flipH="1">
            <a:off x="5376088" y="466099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46" name="Oval 58">
            <a:extLst>
              <a:ext uri="{FF2B5EF4-FFF2-40B4-BE49-F238E27FC236}">
                <a16:creationId xmlns:a16="http://schemas.microsoft.com/office/drawing/2014/main" id="{57D7B6FE-7D6C-4DFD-AC03-76A832FF1A40}"/>
              </a:ext>
            </a:extLst>
          </p:cNvPr>
          <p:cNvSpPr/>
          <p:nvPr/>
        </p:nvSpPr>
        <p:spPr>
          <a:xfrm flipH="1">
            <a:off x="5734242" y="5065540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AE1809-E49F-41F6-B930-95A32311E703}"/>
              </a:ext>
            </a:extLst>
          </p:cNvPr>
          <p:cNvCxnSpPr>
            <a:cxnSpLocks/>
            <a:stCxn id="12" idx="3"/>
            <a:endCxn id="45" idx="6"/>
          </p:cNvCxnSpPr>
          <p:nvPr/>
        </p:nvCxnSpPr>
        <p:spPr>
          <a:xfrm flipV="1">
            <a:off x="3232914" y="4763142"/>
            <a:ext cx="2143174" cy="624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CCDC81-E0EF-41D9-86BB-728F06DAC325}"/>
              </a:ext>
            </a:extLst>
          </p:cNvPr>
          <p:cNvCxnSpPr>
            <a:cxnSpLocks/>
            <a:stCxn id="21" idx="1"/>
            <a:endCxn id="45" idx="5"/>
          </p:cNvCxnSpPr>
          <p:nvPr/>
        </p:nvCxnSpPr>
        <p:spPr>
          <a:xfrm flipV="1">
            <a:off x="5048742" y="4835372"/>
            <a:ext cx="356583" cy="1963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FB94E3-0EAE-47B1-A7FC-1E6EFD121070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>
            <a:off x="5546490" y="4835372"/>
            <a:ext cx="216989" cy="26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5F100D-EFBC-4B3D-AA5A-04E3243F6AED}"/>
              </a:ext>
            </a:extLst>
          </p:cNvPr>
          <p:cNvCxnSpPr>
            <a:cxnSpLocks/>
            <a:stCxn id="21" idx="2"/>
            <a:endCxn id="46" idx="3"/>
          </p:cNvCxnSpPr>
          <p:nvPr/>
        </p:nvCxnSpPr>
        <p:spPr>
          <a:xfrm flipV="1">
            <a:off x="5077979" y="5239920"/>
            <a:ext cx="826664" cy="163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B3E13D-E511-414E-9DBE-1B6C55C8A67E}"/>
              </a:ext>
            </a:extLst>
          </p:cNvPr>
          <p:cNvCxnSpPr>
            <a:cxnSpLocks/>
          </p:cNvCxnSpPr>
          <p:nvPr/>
        </p:nvCxnSpPr>
        <p:spPr>
          <a:xfrm>
            <a:off x="4562240" y="6545455"/>
            <a:ext cx="345337" cy="25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253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2">
            <a:extLst>
              <a:ext uri="{FF2B5EF4-FFF2-40B4-BE49-F238E27FC236}">
                <a16:creationId xmlns:a16="http://schemas.microsoft.com/office/drawing/2014/main" id="{29640459-C499-4936-A0A1-F2D65956B340}"/>
              </a:ext>
            </a:extLst>
          </p:cNvPr>
          <p:cNvSpPr/>
          <p:nvPr/>
        </p:nvSpPr>
        <p:spPr>
          <a:xfrm rot="16200000">
            <a:off x="1442974" y="4480446"/>
            <a:ext cx="4390187" cy="4734939"/>
          </a:xfrm>
          <a:prstGeom prst="ellipse">
            <a:avLst/>
          </a:prstGeom>
          <a:solidFill>
            <a:srgbClr val="E2B2A3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56" name="Oval 39">
            <a:extLst>
              <a:ext uri="{FF2B5EF4-FFF2-40B4-BE49-F238E27FC236}">
                <a16:creationId xmlns:a16="http://schemas.microsoft.com/office/drawing/2014/main" id="{D8A4A598-4DBC-4425-A4C9-43186811AB35}"/>
              </a:ext>
            </a:extLst>
          </p:cNvPr>
          <p:cNvSpPr/>
          <p:nvPr/>
        </p:nvSpPr>
        <p:spPr>
          <a:xfrm rot="14587709">
            <a:off x="1333196" y="6707855"/>
            <a:ext cx="2181516" cy="1518112"/>
          </a:xfrm>
          <a:prstGeom prst="ellipse">
            <a:avLst/>
          </a:prstGeom>
          <a:solidFill>
            <a:srgbClr val="00C45D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/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Algorithm idea:</a:t>
                </a:r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pl-PL" sz="3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</m:ctrlPr>
                      </m:accPr>
                      <m:e>
                        <m:r>
                          <a:rPr kumimoji="0" lang="pl-PL" sz="30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  <m:t>0</m:t>
                        </m:r>
                      </m:e>
                    </m:acc>
                  </m:oMath>
                </a14:m>
                <a:endParaRPr kumimoji="0" lang="pl-PL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while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</a:t>
                </a:r>
                <a:r>
                  <a:rPr lang="pl-PL" sz="3000" dirty="0"/>
                  <a:t>s not isolating: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blipFill>
                <a:blip r:embed="rId2"/>
                <a:stretch>
                  <a:fillRect l="-2360" t="-33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/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use laminar family to make progress: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pl-PL" sz="3000" dirty="0"/>
                  <a:t>adjust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so as to </a:t>
                </a:r>
                <a:r>
                  <a:rPr lang="pl-PL" sz="3000" dirty="0">
                    <a:solidFill>
                      <a:srgbClr val="0A8232"/>
                    </a:solidFill>
                  </a:rPr>
                  <a:t>isolate</a:t>
                </a:r>
                <a:br>
                  <a:rPr lang="pl-PL" sz="3000" dirty="0"/>
                </a:br>
                <a:r>
                  <a:rPr lang="pl-PL" sz="3000" dirty="0"/>
                  <a:t>larger and larger sets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blipFill>
                <a:blip r:embed="rId3"/>
                <a:stretch>
                  <a:fillRect l="-2018" t="-34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C8B3423D-BCCB-4AFC-990B-93BF9E97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1345" y="4614034"/>
            <a:ext cx="3200400" cy="320040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AFE922-CED1-4652-B006-ED76DB692E75}"/>
              </a:ext>
            </a:extLst>
          </p:cNvPr>
          <p:cNvCxnSpPr>
            <a:cxnSpLocks/>
          </p:cNvCxnSpPr>
          <p:nvPr/>
        </p:nvCxnSpPr>
        <p:spPr>
          <a:xfrm flipH="1" flipV="1">
            <a:off x="7874000" y="6098133"/>
            <a:ext cx="759724" cy="1088820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/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39">
            <a:extLst>
              <a:ext uri="{FF2B5EF4-FFF2-40B4-BE49-F238E27FC236}">
                <a16:creationId xmlns:a16="http://schemas.microsoft.com/office/drawing/2014/main" id="{06F7CED3-F698-4E88-917E-B349C30A575C}"/>
              </a:ext>
            </a:extLst>
          </p:cNvPr>
          <p:cNvSpPr/>
          <p:nvPr/>
        </p:nvSpPr>
        <p:spPr>
          <a:xfrm rot="14587709">
            <a:off x="3485821" y="5865450"/>
            <a:ext cx="2523290" cy="1978143"/>
          </a:xfrm>
          <a:prstGeom prst="ellipse">
            <a:avLst/>
          </a:prstGeom>
          <a:solidFill>
            <a:srgbClr val="00C45D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576DE08A-CC6D-47E5-A06A-11A24F1EB88F}"/>
              </a:ext>
            </a:extLst>
          </p:cNvPr>
          <p:cNvSpPr/>
          <p:nvPr/>
        </p:nvSpPr>
        <p:spPr>
          <a:xfrm rot="14712130">
            <a:off x="4138628" y="6021108"/>
            <a:ext cx="1442345" cy="1015058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9" name="Oval 38">
            <a:extLst>
              <a:ext uri="{FF2B5EF4-FFF2-40B4-BE49-F238E27FC236}">
                <a16:creationId xmlns:a16="http://schemas.microsoft.com/office/drawing/2014/main" id="{44E79AE8-E63E-4C1D-9EBC-0482AB2E7E8B}"/>
              </a:ext>
            </a:extLst>
          </p:cNvPr>
          <p:cNvSpPr/>
          <p:nvPr/>
        </p:nvSpPr>
        <p:spPr>
          <a:xfrm rot="20941682">
            <a:off x="2152677" y="4898676"/>
            <a:ext cx="1414626" cy="1147824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1" name="Oval 58">
            <a:extLst>
              <a:ext uri="{FF2B5EF4-FFF2-40B4-BE49-F238E27FC236}">
                <a16:creationId xmlns:a16="http://schemas.microsoft.com/office/drawing/2014/main" id="{FCBDD764-E303-4118-95F4-05DF9AC59F0D}"/>
              </a:ext>
            </a:extLst>
          </p:cNvPr>
          <p:cNvSpPr/>
          <p:nvPr/>
        </p:nvSpPr>
        <p:spPr>
          <a:xfrm flipH="1">
            <a:off x="2427566" y="517990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8717BB9D-43A5-4801-87B8-C60F585B0A16}"/>
              </a:ext>
            </a:extLst>
          </p:cNvPr>
          <p:cNvSpPr/>
          <p:nvPr/>
        </p:nvSpPr>
        <p:spPr>
          <a:xfrm flipH="1">
            <a:off x="3062512" y="521340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" name="Oval 58">
            <a:extLst>
              <a:ext uri="{FF2B5EF4-FFF2-40B4-BE49-F238E27FC236}">
                <a16:creationId xmlns:a16="http://schemas.microsoft.com/office/drawing/2014/main" id="{05B205A4-2E31-4990-B775-982C8AABA5B2}"/>
              </a:ext>
            </a:extLst>
          </p:cNvPr>
          <p:cNvSpPr/>
          <p:nvPr/>
        </p:nvSpPr>
        <p:spPr>
          <a:xfrm flipH="1">
            <a:off x="2760173" y="5684856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" name="Oval 58">
            <a:extLst>
              <a:ext uri="{FF2B5EF4-FFF2-40B4-BE49-F238E27FC236}">
                <a16:creationId xmlns:a16="http://schemas.microsoft.com/office/drawing/2014/main" id="{2DA3344F-F16D-4CAA-9EB6-F00EC13068CA}"/>
              </a:ext>
            </a:extLst>
          </p:cNvPr>
          <p:cNvSpPr/>
          <p:nvPr/>
        </p:nvSpPr>
        <p:spPr>
          <a:xfrm flipH="1">
            <a:off x="1984329" y="684440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" name="Oval 58">
            <a:extLst>
              <a:ext uri="{FF2B5EF4-FFF2-40B4-BE49-F238E27FC236}">
                <a16:creationId xmlns:a16="http://schemas.microsoft.com/office/drawing/2014/main" id="{8B8D5135-F487-44DB-8856-4EDA838408A5}"/>
              </a:ext>
            </a:extLst>
          </p:cNvPr>
          <p:cNvSpPr/>
          <p:nvPr/>
        </p:nvSpPr>
        <p:spPr>
          <a:xfrm flipH="1">
            <a:off x="1895321" y="743340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6" name="Oval 58">
            <a:extLst>
              <a:ext uri="{FF2B5EF4-FFF2-40B4-BE49-F238E27FC236}">
                <a16:creationId xmlns:a16="http://schemas.microsoft.com/office/drawing/2014/main" id="{40BF7BF6-D5E3-48E9-AFFA-AFC8D0619436}"/>
              </a:ext>
            </a:extLst>
          </p:cNvPr>
          <p:cNvSpPr/>
          <p:nvPr/>
        </p:nvSpPr>
        <p:spPr>
          <a:xfrm flipH="1">
            <a:off x="2530267" y="746691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" name="Oval 58">
            <a:extLst>
              <a:ext uri="{FF2B5EF4-FFF2-40B4-BE49-F238E27FC236}">
                <a16:creationId xmlns:a16="http://schemas.microsoft.com/office/drawing/2014/main" id="{7308918F-A2F8-46FF-80EE-E7CCD77338B4}"/>
              </a:ext>
            </a:extLst>
          </p:cNvPr>
          <p:cNvSpPr/>
          <p:nvPr/>
        </p:nvSpPr>
        <p:spPr>
          <a:xfrm flipH="1">
            <a:off x="2227928" y="793836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" name="Oval 58">
            <a:extLst>
              <a:ext uri="{FF2B5EF4-FFF2-40B4-BE49-F238E27FC236}">
                <a16:creationId xmlns:a16="http://schemas.microsoft.com/office/drawing/2014/main" id="{D54A2141-696D-44B9-94A0-509A4275EDA0}"/>
              </a:ext>
            </a:extLst>
          </p:cNvPr>
          <p:cNvSpPr/>
          <p:nvPr/>
        </p:nvSpPr>
        <p:spPr>
          <a:xfrm flipH="1">
            <a:off x="2525580" y="687602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" name="Oval 58">
            <a:extLst>
              <a:ext uri="{FF2B5EF4-FFF2-40B4-BE49-F238E27FC236}">
                <a16:creationId xmlns:a16="http://schemas.microsoft.com/office/drawing/2014/main" id="{C8CA3936-FF62-4F79-BBD4-4599E0AE9905}"/>
              </a:ext>
            </a:extLst>
          </p:cNvPr>
          <p:cNvSpPr/>
          <p:nvPr/>
        </p:nvSpPr>
        <p:spPr>
          <a:xfrm flipH="1">
            <a:off x="4391838" y="637107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" name="Oval 58">
            <a:extLst>
              <a:ext uri="{FF2B5EF4-FFF2-40B4-BE49-F238E27FC236}">
                <a16:creationId xmlns:a16="http://schemas.microsoft.com/office/drawing/2014/main" id="{4CE67809-6ADE-42DF-AFDA-7FE5E64EBC05}"/>
              </a:ext>
            </a:extLst>
          </p:cNvPr>
          <p:cNvSpPr/>
          <p:nvPr/>
        </p:nvSpPr>
        <p:spPr>
          <a:xfrm flipH="1">
            <a:off x="4824263" y="609813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1451F910-4EBB-473E-B99C-721377849F4E}"/>
              </a:ext>
            </a:extLst>
          </p:cNvPr>
          <p:cNvSpPr/>
          <p:nvPr/>
        </p:nvSpPr>
        <p:spPr>
          <a:xfrm flipH="1">
            <a:off x="4878341" y="6769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99B14706-8948-4E1C-A13C-2135663B43A7}"/>
              </a:ext>
            </a:extLst>
          </p:cNvPr>
          <p:cNvSpPr/>
          <p:nvPr/>
        </p:nvSpPr>
        <p:spPr>
          <a:xfrm flipH="1">
            <a:off x="4324808" y="750392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3" name="Oval 58">
            <a:extLst>
              <a:ext uri="{FF2B5EF4-FFF2-40B4-BE49-F238E27FC236}">
                <a16:creationId xmlns:a16="http://schemas.microsoft.com/office/drawing/2014/main" id="{3FAB5F26-BB87-44D3-9EFB-E2A4F54FC337}"/>
              </a:ext>
            </a:extLst>
          </p:cNvPr>
          <p:cNvSpPr/>
          <p:nvPr/>
        </p:nvSpPr>
        <p:spPr>
          <a:xfrm flipH="1">
            <a:off x="4866059" y="753555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4" name="Oval 58">
            <a:extLst>
              <a:ext uri="{FF2B5EF4-FFF2-40B4-BE49-F238E27FC236}">
                <a16:creationId xmlns:a16="http://schemas.microsoft.com/office/drawing/2014/main" id="{EEFF8184-E21B-4B04-A934-364965ECB33E}"/>
              </a:ext>
            </a:extLst>
          </p:cNvPr>
          <p:cNvSpPr/>
          <p:nvPr/>
        </p:nvSpPr>
        <p:spPr>
          <a:xfrm flipH="1">
            <a:off x="3599032" y="838676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01894497-2F25-4792-9E12-B45CC0E63830}"/>
              </a:ext>
            </a:extLst>
          </p:cNvPr>
          <p:cNvSpPr/>
          <p:nvPr/>
        </p:nvSpPr>
        <p:spPr>
          <a:xfrm flipH="1">
            <a:off x="4140283" y="841839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5CDD8-61EF-4DB7-9323-7C943840689C}"/>
              </a:ext>
            </a:extLst>
          </p:cNvPr>
          <p:cNvCxnSpPr>
            <a:cxnSpLocks/>
            <a:stCxn id="11" idx="2"/>
            <a:endCxn id="12" idx="6"/>
          </p:cNvCxnSpPr>
          <p:nvPr/>
        </p:nvCxnSpPr>
        <p:spPr>
          <a:xfrm>
            <a:off x="2627204" y="5282054"/>
            <a:ext cx="435308" cy="3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53FD5E-7FF8-489F-ABC7-BBE2DAD36C3B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>
          <a:xfrm flipH="1">
            <a:off x="2930574" y="5417705"/>
            <a:ext cx="231757" cy="29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8">
            <a:extLst>
              <a:ext uri="{FF2B5EF4-FFF2-40B4-BE49-F238E27FC236}">
                <a16:creationId xmlns:a16="http://schemas.microsoft.com/office/drawing/2014/main" id="{11917661-AF17-40AF-98EE-FD8C440CB4D3}"/>
              </a:ext>
            </a:extLst>
          </p:cNvPr>
          <p:cNvSpPr/>
          <p:nvPr/>
        </p:nvSpPr>
        <p:spPr>
          <a:xfrm flipH="1">
            <a:off x="4775580" y="4397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4169DF-3E13-434B-9B2F-8433E130246D}"/>
              </a:ext>
            </a:extLst>
          </p:cNvPr>
          <p:cNvCxnSpPr>
            <a:cxnSpLocks/>
            <a:stCxn id="18" idx="0"/>
            <a:endCxn id="13" idx="4"/>
          </p:cNvCxnSpPr>
          <p:nvPr/>
        </p:nvCxnSpPr>
        <p:spPr>
          <a:xfrm flipV="1">
            <a:off x="2625398" y="5889154"/>
            <a:ext cx="234593" cy="98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5FC628-43CC-4E45-ABB7-173C756EA438}"/>
              </a:ext>
            </a:extLst>
          </p:cNvPr>
          <p:cNvCxnSpPr>
            <a:cxnSpLocks/>
            <a:stCxn id="14" idx="3"/>
            <a:endCxn id="16" idx="7"/>
          </p:cNvCxnSpPr>
          <p:nvPr/>
        </p:nvCxnSpPr>
        <p:spPr>
          <a:xfrm>
            <a:off x="2154730" y="7018780"/>
            <a:ext cx="404774" cy="47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2F2E2-07E3-455E-BC37-EBE9F984FFE5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>
            <a:off x="2065722" y="7607788"/>
            <a:ext cx="191442" cy="36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79966-8DE6-466B-A1C8-B6CAED0AE24A}"/>
              </a:ext>
            </a:extLst>
          </p:cNvPr>
          <p:cNvCxnSpPr>
            <a:cxnSpLocks/>
            <a:stCxn id="14" idx="2"/>
            <a:endCxn id="18" idx="6"/>
          </p:cNvCxnSpPr>
          <p:nvPr/>
        </p:nvCxnSpPr>
        <p:spPr>
          <a:xfrm>
            <a:off x="2183967" y="6946550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19539C-1950-4FCE-88D0-08057CA3F97F}"/>
              </a:ext>
            </a:extLst>
          </p:cNvPr>
          <p:cNvCxnSpPr>
            <a:cxnSpLocks/>
            <a:stCxn id="24" idx="2"/>
            <a:endCxn id="25" idx="6"/>
          </p:cNvCxnSpPr>
          <p:nvPr/>
        </p:nvCxnSpPr>
        <p:spPr>
          <a:xfrm>
            <a:off x="3798670" y="8488914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0FB524-2D91-4FE4-B59D-FB9CEFF66B43}"/>
              </a:ext>
            </a:extLst>
          </p:cNvPr>
          <p:cNvCxnSpPr>
            <a:cxnSpLocks/>
            <a:stCxn id="19" idx="1"/>
            <a:endCxn id="20" idx="5"/>
          </p:cNvCxnSpPr>
          <p:nvPr/>
        </p:nvCxnSpPr>
        <p:spPr>
          <a:xfrm flipV="1">
            <a:off x="4562240" y="6272512"/>
            <a:ext cx="291261" cy="12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E8C20D-3A78-47D5-B46C-3C591E7BF059}"/>
              </a:ext>
            </a:extLst>
          </p:cNvPr>
          <p:cNvCxnSpPr>
            <a:cxnSpLocks/>
            <a:stCxn id="20" idx="2"/>
            <a:endCxn id="28" idx="4"/>
          </p:cNvCxnSpPr>
          <p:nvPr/>
        </p:nvCxnSpPr>
        <p:spPr>
          <a:xfrm flipH="1" flipV="1">
            <a:off x="4875398" y="4601748"/>
            <a:ext cx="148503" cy="159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26D266-04CD-4508-9AC6-9AE7E57AFFE4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 flipH="1">
            <a:off x="4965877" y="6973749"/>
            <a:ext cx="12282" cy="56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D68809-95E5-46A4-BCA8-21D0A08CE5AF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 flipH="1">
            <a:off x="4424626" y="6575374"/>
            <a:ext cx="67030" cy="92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556132-7671-4C04-ACBF-8BA95A2E934D}"/>
              </a:ext>
            </a:extLst>
          </p:cNvPr>
          <p:cNvCxnSpPr>
            <a:cxnSpLocks/>
            <a:stCxn id="16" idx="3"/>
            <a:endCxn id="24" idx="7"/>
          </p:cNvCxnSpPr>
          <p:nvPr/>
        </p:nvCxnSpPr>
        <p:spPr>
          <a:xfrm>
            <a:off x="2700669" y="7641291"/>
            <a:ext cx="927600" cy="77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FA67A3-5CF8-44AE-93F3-C61E7A5C8FC3}"/>
              </a:ext>
            </a:extLst>
          </p:cNvPr>
          <p:cNvCxnSpPr>
            <a:cxnSpLocks/>
            <a:stCxn id="25" idx="2"/>
            <a:endCxn id="23" idx="4"/>
          </p:cNvCxnSpPr>
          <p:nvPr/>
        </p:nvCxnSpPr>
        <p:spPr>
          <a:xfrm flipV="1">
            <a:off x="4339922" y="7739854"/>
            <a:ext cx="625956" cy="780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60E896-6077-4C9B-92C2-75B4F9BB3B16}"/>
              </a:ext>
            </a:extLst>
          </p:cNvPr>
          <p:cNvCxnSpPr>
            <a:cxnSpLocks/>
            <a:stCxn id="12" idx="2"/>
            <a:endCxn id="28" idx="6"/>
          </p:cNvCxnSpPr>
          <p:nvPr/>
        </p:nvCxnSpPr>
        <p:spPr>
          <a:xfrm flipV="1">
            <a:off x="3262151" y="4499600"/>
            <a:ext cx="1513429" cy="815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58">
            <a:extLst>
              <a:ext uri="{FF2B5EF4-FFF2-40B4-BE49-F238E27FC236}">
                <a16:creationId xmlns:a16="http://schemas.microsoft.com/office/drawing/2014/main" id="{855C24FE-7EA0-451C-997D-909D9F734E28}"/>
              </a:ext>
            </a:extLst>
          </p:cNvPr>
          <p:cNvSpPr/>
          <p:nvPr/>
        </p:nvSpPr>
        <p:spPr>
          <a:xfrm flipH="1">
            <a:off x="5376088" y="466099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46" name="Oval 58">
            <a:extLst>
              <a:ext uri="{FF2B5EF4-FFF2-40B4-BE49-F238E27FC236}">
                <a16:creationId xmlns:a16="http://schemas.microsoft.com/office/drawing/2014/main" id="{57D7B6FE-7D6C-4DFD-AC03-76A832FF1A40}"/>
              </a:ext>
            </a:extLst>
          </p:cNvPr>
          <p:cNvSpPr/>
          <p:nvPr/>
        </p:nvSpPr>
        <p:spPr>
          <a:xfrm flipH="1">
            <a:off x="5734242" y="5065540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AE1809-E49F-41F6-B930-95A32311E703}"/>
              </a:ext>
            </a:extLst>
          </p:cNvPr>
          <p:cNvCxnSpPr>
            <a:cxnSpLocks/>
            <a:stCxn id="12" idx="3"/>
            <a:endCxn id="45" idx="6"/>
          </p:cNvCxnSpPr>
          <p:nvPr/>
        </p:nvCxnSpPr>
        <p:spPr>
          <a:xfrm flipV="1">
            <a:off x="3232914" y="4763142"/>
            <a:ext cx="2143174" cy="624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FB94E3-0EAE-47B1-A7FC-1E6EFD121070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>
            <a:off x="5546490" y="4835372"/>
            <a:ext cx="216989" cy="26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5F100D-EFBC-4B3D-AA5A-04E3243F6AED}"/>
              </a:ext>
            </a:extLst>
          </p:cNvPr>
          <p:cNvCxnSpPr>
            <a:cxnSpLocks/>
            <a:stCxn id="21" idx="2"/>
            <a:endCxn id="46" idx="3"/>
          </p:cNvCxnSpPr>
          <p:nvPr/>
        </p:nvCxnSpPr>
        <p:spPr>
          <a:xfrm flipV="1">
            <a:off x="5077979" y="5239920"/>
            <a:ext cx="826664" cy="163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B66AE-1509-4374-8656-136D123EFD85}"/>
              </a:ext>
            </a:extLst>
          </p:cNvPr>
          <p:cNvCxnSpPr>
            <a:cxnSpLocks/>
          </p:cNvCxnSpPr>
          <p:nvPr/>
        </p:nvCxnSpPr>
        <p:spPr>
          <a:xfrm flipV="1">
            <a:off x="9329738" y="4622006"/>
            <a:ext cx="1616868" cy="1595438"/>
          </a:xfrm>
          <a:prstGeom prst="line">
            <a:avLst/>
          </a:prstGeom>
          <a:noFill/>
          <a:ln w="127000" cap="flat">
            <a:solidFill>
              <a:srgbClr val="F4686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9E505D7-2780-4CB3-8DA6-BE6CD6A37061}"/>
              </a:ext>
            </a:extLst>
          </p:cNvPr>
          <p:cNvCxnSpPr>
            <a:cxnSpLocks/>
          </p:cNvCxnSpPr>
          <p:nvPr/>
        </p:nvCxnSpPr>
        <p:spPr>
          <a:xfrm>
            <a:off x="4524446" y="7606078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6D7DAA-06E6-47A7-863A-566ECDD863C2}"/>
              </a:ext>
            </a:extLst>
          </p:cNvPr>
          <p:cNvCxnSpPr>
            <a:cxnSpLocks/>
          </p:cNvCxnSpPr>
          <p:nvPr/>
        </p:nvCxnSpPr>
        <p:spPr>
          <a:xfrm>
            <a:off x="4562240" y="6545455"/>
            <a:ext cx="345337" cy="25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06684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28EF832-AF48-4809-ABA4-026BBDB21D06}"/>
              </a:ext>
            </a:extLst>
          </p:cNvPr>
          <p:cNvSpPr/>
          <p:nvPr/>
        </p:nvSpPr>
        <p:spPr>
          <a:xfrm>
            <a:off x="1066800" y="4127500"/>
            <a:ext cx="5435600" cy="5157969"/>
          </a:xfrm>
          <a:prstGeom prst="rect">
            <a:avLst/>
          </a:prstGeom>
          <a:solidFill>
            <a:srgbClr val="0A8232">
              <a:alpha val="3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08346774-F5DB-40E4-A954-721D4E04B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0657" y="4606643"/>
            <a:ext cx="3292208" cy="3207792"/>
          </a:xfrm>
          <a:prstGeom prst="rect">
            <a:avLst/>
          </a:prstGeom>
        </p:spPr>
      </p:pic>
      <p:sp>
        <p:nvSpPr>
          <p:cNvPr id="6" name="Oval 42">
            <a:extLst>
              <a:ext uri="{FF2B5EF4-FFF2-40B4-BE49-F238E27FC236}">
                <a16:creationId xmlns:a16="http://schemas.microsoft.com/office/drawing/2014/main" id="{29640459-C499-4936-A0A1-F2D65956B340}"/>
              </a:ext>
            </a:extLst>
          </p:cNvPr>
          <p:cNvSpPr/>
          <p:nvPr/>
        </p:nvSpPr>
        <p:spPr>
          <a:xfrm rot="16200000">
            <a:off x="1442974" y="4480446"/>
            <a:ext cx="4390187" cy="4734939"/>
          </a:xfrm>
          <a:prstGeom prst="ellipse">
            <a:avLst/>
          </a:prstGeom>
          <a:solidFill>
            <a:srgbClr val="00B050">
              <a:alpha val="50000"/>
            </a:srgbClr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56" name="Oval 39">
            <a:extLst>
              <a:ext uri="{FF2B5EF4-FFF2-40B4-BE49-F238E27FC236}">
                <a16:creationId xmlns:a16="http://schemas.microsoft.com/office/drawing/2014/main" id="{D8A4A598-4DBC-4425-A4C9-43186811AB35}"/>
              </a:ext>
            </a:extLst>
          </p:cNvPr>
          <p:cNvSpPr/>
          <p:nvPr/>
        </p:nvSpPr>
        <p:spPr>
          <a:xfrm rot="14587709">
            <a:off x="1333196" y="6707855"/>
            <a:ext cx="2181516" cy="1518112"/>
          </a:xfrm>
          <a:prstGeom prst="ellipse">
            <a:avLst/>
          </a:prstGeom>
          <a:solidFill>
            <a:srgbClr val="00C45D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/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Algorithm idea:</a:t>
                </a:r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14:m>
                  <m:oMath xmlns:m="http://schemas.openxmlformats.org/officeDocument/2006/math"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𝑤</m:t>
                    </m:r>
                    <m:r>
                      <a:rPr kumimoji="0" lang="pl-PL" sz="3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pl-PL" sz="30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</m:ctrlPr>
                      </m:accPr>
                      <m:e>
                        <m:r>
                          <a:rPr kumimoji="0" lang="pl-PL" sz="30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 Light"/>
                          </a:rPr>
                          <m:t>0</m:t>
                        </m:r>
                      </m:e>
                    </m:acc>
                  </m:oMath>
                </a14:m>
                <a:endParaRPr kumimoji="0" lang="pl-PL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while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 i</a:t>
                </a:r>
                <a:r>
                  <a:rPr lang="pl-PL" sz="3000" dirty="0"/>
                  <a:t>s not isolating: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AD68A0-E6F1-475E-A18D-EDB14BD3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68131"/>
                <a:ext cx="7747000" cy="2008370"/>
              </a:xfrm>
              <a:prstGeom prst="rect">
                <a:avLst/>
              </a:prstGeom>
              <a:blipFill>
                <a:blip r:embed="rId5"/>
                <a:stretch>
                  <a:fillRect l="-2360" t="-33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/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pl-PL" sz="3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use laminar family to make progress: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pl-PL" sz="3000" dirty="0"/>
                  <a:t>adjust </a:t>
                </a:r>
                <a14:m>
                  <m:oMath xmlns:m="http://schemas.openxmlformats.org/officeDocument/2006/math">
                    <m:r>
                      <a:rPr lang="pl-PL" sz="3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3000" dirty="0"/>
                  <a:t> so as to </a:t>
                </a:r>
                <a:r>
                  <a:rPr lang="pl-PL" sz="3000" dirty="0">
                    <a:solidFill>
                      <a:srgbClr val="0A8232"/>
                    </a:solidFill>
                  </a:rPr>
                  <a:t>isolate</a:t>
                </a:r>
                <a:br>
                  <a:rPr lang="pl-PL" sz="3000" dirty="0"/>
                </a:br>
                <a:r>
                  <a:rPr lang="pl-PL" sz="3000" dirty="0"/>
                  <a:t>larger and larger sets</a:t>
                </a:r>
              </a:p>
              <a:p>
                <a:pPr marL="457200" lvl="2" indent="-457200" algn="l">
                  <a:buFont typeface="Arial" panose="020B0604020202020204" pitchFamily="34" charset="0"/>
                  <a:buChar char="•"/>
                </a:pPr>
                <a:endParaRPr lang="pl-PL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B13607-19AF-4C02-ACD6-D2600589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990866"/>
                <a:ext cx="8153400" cy="1949252"/>
              </a:xfrm>
              <a:prstGeom prst="rect">
                <a:avLst/>
              </a:prstGeom>
              <a:blipFill>
                <a:blip r:embed="rId6"/>
                <a:stretch>
                  <a:fillRect l="-2018" t="-34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AFE922-CED1-4652-B006-ED76DB692E75}"/>
              </a:ext>
            </a:extLst>
          </p:cNvPr>
          <p:cNvCxnSpPr>
            <a:cxnSpLocks/>
          </p:cNvCxnSpPr>
          <p:nvPr/>
        </p:nvCxnSpPr>
        <p:spPr>
          <a:xfrm flipH="1" flipV="1">
            <a:off x="7658100" y="6200282"/>
            <a:ext cx="975624" cy="986671"/>
          </a:xfrm>
          <a:prstGeom prst="straightConnector1">
            <a:avLst/>
          </a:prstGeom>
          <a:noFill/>
          <a:ln w="539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/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𝑤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2D509C-D733-42BD-9313-93F662FE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03" y="6641514"/>
                <a:ext cx="495300" cy="595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39">
            <a:extLst>
              <a:ext uri="{FF2B5EF4-FFF2-40B4-BE49-F238E27FC236}">
                <a16:creationId xmlns:a16="http://schemas.microsoft.com/office/drawing/2014/main" id="{06F7CED3-F698-4E88-917E-B349C30A575C}"/>
              </a:ext>
            </a:extLst>
          </p:cNvPr>
          <p:cNvSpPr/>
          <p:nvPr/>
        </p:nvSpPr>
        <p:spPr>
          <a:xfrm rot="14587709">
            <a:off x="3485821" y="5865450"/>
            <a:ext cx="2523290" cy="1978143"/>
          </a:xfrm>
          <a:prstGeom prst="ellipse">
            <a:avLst/>
          </a:prstGeom>
          <a:solidFill>
            <a:srgbClr val="00C45D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576DE08A-CC6D-47E5-A06A-11A24F1EB88F}"/>
              </a:ext>
            </a:extLst>
          </p:cNvPr>
          <p:cNvSpPr/>
          <p:nvPr/>
        </p:nvSpPr>
        <p:spPr>
          <a:xfrm rot="14712130">
            <a:off x="4138628" y="6021108"/>
            <a:ext cx="1442345" cy="1015058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9" name="Oval 38">
            <a:extLst>
              <a:ext uri="{FF2B5EF4-FFF2-40B4-BE49-F238E27FC236}">
                <a16:creationId xmlns:a16="http://schemas.microsoft.com/office/drawing/2014/main" id="{44E79AE8-E63E-4C1D-9EBC-0482AB2E7E8B}"/>
              </a:ext>
            </a:extLst>
          </p:cNvPr>
          <p:cNvSpPr/>
          <p:nvPr/>
        </p:nvSpPr>
        <p:spPr>
          <a:xfrm rot="20941682">
            <a:off x="2152677" y="4898676"/>
            <a:ext cx="1414626" cy="1147824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975D4A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11" name="Oval 58">
            <a:extLst>
              <a:ext uri="{FF2B5EF4-FFF2-40B4-BE49-F238E27FC236}">
                <a16:creationId xmlns:a16="http://schemas.microsoft.com/office/drawing/2014/main" id="{FCBDD764-E303-4118-95F4-05DF9AC59F0D}"/>
              </a:ext>
            </a:extLst>
          </p:cNvPr>
          <p:cNvSpPr/>
          <p:nvPr/>
        </p:nvSpPr>
        <p:spPr>
          <a:xfrm flipH="1">
            <a:off x="2427566" y="517990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8717BB9D-43A5-4801-87B8-C60F585B0A16}"/>
              </a:ext>
            </a:extLst>
          </p:cNvPr>
          <p:cNvSpPr/>
          <p:nvPr/>
        </p:nvSpPr>
        <p:spPr>
          <a:xfrm flipH="1">
            <a:off x="3062512" y="521340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3" name="Oval 58">
            <a:extLst>
              <a:ext uri="{FF2B5EF4-FFF2-40B4-BE49-F238E27FC236}">
                <a16:creationId xmlns:a16="http://schemas.microsoft.com/office/drawing/2014/main" id="{05B205A4-2E31-4990-B775-982C8AABA5B2}"/>
              </a:ext>
            </a:extLst>
          </p:cNvPr>
          <p:cNvSpPr/>
          <p:nvPr/>
        </p:nvSpPr>
        <p:spPr>
          <a:xfrm flipH="1">
            <a:off x="2760173" y="5684856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4" name="Oval 58">
            <a:extLst>
              <a:ext uri="{FF2B5EF4-FFF2-40B4-BE49-F238E27FC236}">
                <a16:creationId xmlns:a16="http://schemas.microsoft.com/office/drawing/2014/main" id="{2DA3344F-F16D-4CAA-9EB6-F00EC13068CA}"/>
              </a:ext>
            </a:extLst>
          </p:cNvPr>
          <p:cNvSpPr/>
          <p:nvPr/>
        </p:nvSpPr>
        <p:spPr>
          <a:xfrm flipH="1">
            <a:off x="1984329" y="684440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5" name="Oval 58">
            <a:extLst>
              <a:ext uri="{FF2B5EF4-FFF2-40B4-BE49-F238E27FC236}">
                <a16:creationId xmlns:a16="http://schemas.microsoft.com/office/drawing/2014/main" id="{8B8D5135-F487-44DB-8856-4EDA838408A5}"/>
              </a:ext>
            </a:extLst>
          </p:cNvPr>
          <p:cNvSpPr/>
          <p:nvPr/>
        </p:nvSpPr>
        <p:spPr>
          <a:xfrm flipH="1">
            <a:off x="1895321" y="743340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6" name="Oval 58">
            <a:extLst>
              <a:ext uri="{FF2B5EF4-FFF2-40B4-BE49-F238E27FC236}">
                <a16:creationId xmlns:a16="http://schemas.microsoft.com/office/drawing/2014/main" id="{40BF7BF6-D5E3-48E9-AFFA-AFC8D0619436}"/>
              </a:ext>
            </a:extLst>
          </p:cNvPr>
          <p:cNvSpPr/>
          <p:nvPr/>
        </p:nvSpPr>
        <p:spPr>
          <a:xfrm flipH="1">
            <a:off x="2530267" y="746691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7" name="Oval 58">
            <a:extLst>
              <a:ext uri="{FF2B5EF4-FFF2-40B4-BE49-F238E27FC236}">
                <a16:creationId xmlns:a16="http://schemas.microsoft.com/office/drawing/2014/main" id="{7308918F-A2F8-46FF-80EE-E7CCD77338B4}"/>
              </a:ext>
            </a:extLst>
          </p:cNvPr>
          <p:cNvSpPr/>
          <p:nvPr/>
        </p:nvSpPr>
        <p:spPr>
          <a:xfrm flipH="1">
            <a:off x="2227928" y="793836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8" name="Oval 58">
            <a:extLst>
              <a:ext uri="{FF2B5EF4-FFF2-40B4-BE49-F238E27FC236}">
                <a16:creationId xmlns:a16="http://schemas.microsoft.com/office/drawing/2014/main" id="{D54A2141-696D-44B9-94A0-509A4275EDA0}"/>
              </a:ext>
            </a:extLst>
          </p:cNvPr>
          <p:cNvSpPr/>
          <p:nvPr/>
        </p:nvSpPr>
        <p:spPr>
          <a:xfrm flipH="1">
            <a:off x="2525580" y="6876028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19" name="Oval 58">
            <a:extLst>
              <a:ext uri="{FF2B5EF4-FFF2-40B4-BE49-F238E27FC236}">
                <a16:creationId xmlns:a16="http://schemas.microsoft.com/office/drawing/2014/main" id="{C8CA3936-FF62-4F79-BBD4-4599E0AE9905}"/>
              </a:ext>
            </a:extLst>
          </p:cNvPr>
          <p:cNvSpPr/>
          <p:nvPr/>
        </p:nvSpPr>
        <p:spPr>
          <a:xfrm flipH="1">
            <a:off x="4391838" y="637107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0" name="Oval 58">
            <a:extLst>
              <a:ext uri="{FF2B5EF4-FFF2-40B4-BE49-F238E27FC236}">
                <a16:creationId xmlns:a16="http://schemas.microsoft.com/office/drawing/2014/main" id="{4CE67809-6ADE-42DF-AFDA-7FE5E64EBC05}"/>
              </a:ext>
            </a:extLst>
          </p:cNvPr>
          <p:cNvSpPr/>
          <p:nvPr/>
        </p:nvSpPr>
        <p:spPr>
          <a:xfrm flipH="1">
            <a:off x="4824263" y="609813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1451F910-4EBB-473E-B99C-721377849F4E}"/>
              </a:ext>
            </a:extLst>
          </p:cNvPr>
          <p:cNvSpPr/>
          <p:nvPr/>
        </p:nvSpPr>
        <p:spPr>
          <a:xfrm flipH="1">
            <a:off x="4878341" y="6769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id="{99B14706-8948-4E1C-A13C-2135663B43A7}"/>
              </a:ext>
            </a:extLst>
          </p:cNvPr>
          <p:cNvSpPr/>
          <p:nvPr/>
        </p:nvSpPr>
        <p:spPr>
          <a:xfrm flipH="1">
            <a:off x="4324808" y="7503929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3" name="Oval 58">
            <a:extLst>
              <a:ext uri="{FF2B5EF4-FFF2-40B4-BE49-F238E27FC236}">
                <a16:creationId xmlns:a16="http://schemas.microsoft.com/office/drawing/2014/main" id="{3FAB5F26-BB87-44D3-9EFB-E2A4F54FC337}"/>
              </a:ext>
            </a:extLst>
          </p:cNvPr>
          <p:cNvSpPr/>
          <p:nvPr/>
        </p:nvSpPr>
        <p:spPr>
          <a:xfrm flipH="1">
            <a:off x="4866059" y="7535557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4" name="Oval 58">
            <a:extLst>
              <a:ext uri="{FF2B5EF4-FFF2-40B4-BE49-F238E27FC236}">
                <a16:creationId xmlns:a16="http://schemas.microsoft.com/office/drawing/2014/main" id="{EEFF8184-E21B-4B04-A934-364965ECB33E}"/>
              </a:ext>
            </a:extLst>
          </p:cNvPr>
          <p:cNvSpPr/>
          <p:nvPr/>
        </p:nvSpPr>
        <p:spPr>
          <a:xfrm flipH="1">
            <a:off x="3599032" y="8386765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01894497-2F25-4792-9E12-B45CC0E63830}"/>
              </a:ext>
            </a:extLst>
          </p:cNvPr>
          <p:cNvSpPr/>
          <p:nvPr/>
        </p:nvSpPr>
        <p:spPr>
          <a:xfrm flipH="1">
            <a:off x="4140283" y="8418392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35CDD8-61EF-4DB7-9323-7C943840689C}"/>
              </a:ext>
            </a:extLst>
          </p:cNvPr>
          <p:cNvCxnSpPr>
            <a:cxnSpLocks/>
            <a:stCxn id="11" idx="2"/>
            <a:endCxn id="12" idx="6"/>
          </p:cNvCxnSpPr>
          <p:nvPr/>
        </p:nvCxnSpPr>
        <p:spPr>
          <a:xfrm>
            <a:off x="2627204" y="5282054"/>
            <a:ext cx="435308" cy="3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8">
            <a:extLst>
              <a:ext uri="{FF2B5EF4-FFF2-40B4-BE49-F238E27FC236}">
                <a16:creationId xmlns:a16="http://schemas.microsoft.com/office/drawing/2014/main" id="{11917661-AF17-40AF-98EE-FD8C440CB4D3}"/>
              </a:ext>
            </a:extLst>
          </p:cNvPr>
          <p:cNvSpPr/>
          <p:nvPr/>
        </p:nvSpPr>
        <p:spPr>
          <a:xfrm flipH="1">
            <a:off x="4775580" y="4397451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4169DF-3E13-434B-9B2F-8433E130246D}"/>
              </a:ext>
            </a:extLst>
          </p:cNvPr>
          <p:cNvCxnSpPr>
            <a:cxnSpLocks/>
            <a:stCxn id="18" idx="0"/>
            <a:endCxn id="13" idx="4"/>
          </p:cNvCxnSpPr>
          <p:nvPr/>
        </p:nvCxnSpPr>
        <p:spPr>
          <a:xfrm flipV="1">
            <a:off x="2625398" y="5889154"/>
            <a:ext cx="234593" cy="98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5FC628-43CC-4E45-ABB7-173C756EA438}"/>
              </a:ext>
            </a:extLst>
          </p:cNvPr>
          <p:cNvCxnSpPr>
            <a:cxnSpLocks/>
            <a:stCxn id="14" idx="3"/>
            <a:endCxn id="16" idx="7"/>
          </p:cNvCxnSpPr>
          <p:nvPr/>
        </p:nvCxnSpPr>
        <p:spPr>
          <a:xfrm>
            <a:off x="2154730" y="7018780"/>
            <a:ext cx="404774" cy="47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2F2E2-07E3-455E-BC37-EBE9F984FFE5}"/>
              </a:ext>
            </a:extLst>
          </p:cNvPr>
          <p:cNvCxnSpPr>
            <a:cxnSpLocks/>
            <a:stCxn id="15" idx="3"/>
            <a:endCxn id="17" idx="7"/>
          </p:cNvCxnSpPr>
          <p:nvPr/>
        </p:nvCxnSpPr>
        <p:spPr>
          <a:xfrm>
            <a:off x="2065722" y="7607788"/>
            <a:ext cx="191442" cy="36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19539C-1950-4FCE-88D0-08057CA3F97F}"/>
              </a:ext>
            </a:extLst>
          </p:cNvPr>
          <p:cNvCxnSpPr>
            <a:cxnSpLocks/>
            <a:stCxn id="24" idx="2"/>
            <a:endCxn id="25" idx="6"/>
          </p:cNvCxnSpPr>
          <p:nvPr/>
        </p:nvCxnSpPr>
        <p:spPr>
          <a:xfrm>
            <a:off x="3798670" y="8488914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E8C20D-3A78-47D5-B46C-3C591E7BF059}"/>
              </a:ext>
            </a:extLst>
          </p:cNvPr>
          <p:cNvCxnSpPr>
            <a:cxnSpLocks/>
            <a:stCxn id="20" idx="0"/>
            <a:endCxn id="28" idx="4"/>
          </p:cNvCxnSpPr>
          <p:nvPr/>
        </p:nvCxnSpPr>
        <p:spPr>
          <a:xfrm flipH="1" flipV="1">
            <a:off x="4875399" y="4601748"/>
            <a:ext cx="48683" cy="149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26D266-04CD-4508-9AC6-9AE7E57AFFE4}"/>
              </a:ext>
            </a:extLst>
          </p:cNvPr>
          <p:cNvCxnSpPr>
            <a:cxnSpLocks/>
            <a:stCxn id="22" idx="2"/>
            <a:endCxn id="23" idx="6"/>
          </p:cNvCxnSpPr>
          <p:nvPr/>
        </p:nvCxnSpPr>
        <p:spPr>
          <a:xfrm>
            <a:off x="4524446" y="7606078"/>
            <a:ext cx="341613" cy="3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D68809-95E5-46A4-BCA8-21D0A08CE5AF}"/>
              </a:ext>
            </a:extLst>
          </p:cNvPr>
          <p:cNvCxnSpPr>
            <a:cxnSpLocks/>
            <a:stCxn id="19" idx="3"/>
            <a:endCxn id="21" idx="7"/>
          </p:cNvCxnSpPr>
          <p:nvPr/>
        </p:nvCxnSpPr>
        <p:spPr>
          <a:xfrm>
            <a:off x="4562240" y="6545455"/>
            <a:ext cx="345337" cy="25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58">
            <a:extLst>
              <a:ext uri="{FF2B5EF4-FFF2-40B4-BE49-F238E27FC236}">
                <a16:creationId xmlns:a16="http://schemas.microsoft.com/office/drawing/2014/main" id="{855C24FE-7EA0-451C-997D-909D9F734E28}"/>
              </a:ext>
            </a:extLst>
          </p:cNvPr>
          <p:cNvSpPr/>
          <p:nvPr/>
        </p:nvSpPr>
        <p:spPr>
          <a:xfrm flipH="1">
            <a:off x="5376088" y="4660993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sp>
        <p:nvSpPr>
          <p:cNvPr id="46" name="Oval 58">
            <a:extLst>
              <a:ext uri="{FF2B5EF4-FFF2-40B4-BE49-F238E27FC236}">
                <a16:creationId xmlns:a16="http://schemas.microsoft.com/office/drawing/2014/main" id="{57D7B6FE-7D6C-4DFD-AC03-76A832FF1A40}"/>
              </a:ext>
            </a:extLst>
          </p:cNvPr>
          <p:cNvSpPr/>
          <p:nvPr/>
        </p:nvSpPr>
        <p:spPr>
          <a:xfrm flipH="1">
            <a:off x="5734242" y="5065540"/>
            <a:ext cx="199638" cy="204297"/>
          </a:xfrm>
          <a:prstGeom prst="ellipse">
            <a:avLst/>
          </a:prstGeom>
          <a:gradFill>
            <a:gsLst>
              <a:gs pos="0">
                <a:srgbClr val="4D8292"/>
              </a:gs>
              <a:gs pos="100000">
                <a:srgbClr val="B1D3DF"/>
              </a:gs>
            </a:gsLst>
            <a:lin ang="16200000"/>
          </a:gradFill>
          <a:ln>
            <a:solidFill>
              <a:srgbClr val="527C88"/>
            </a:solidFill>
          </a:ln>
        </p:spPr>
        <p:txBody>
          <a:bodyPr lIns="50800" tIns="50800" rIns="50800" bIns="50800" anchor="ctr"/>
          <a:lstStyle/>
          <a:p>
            <a: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FB94E3-0EAE-47B1-A7FC-1E6EFD121070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>
            <a:off x="5546490" y="4835372"/>
            <a:ext cx="216989" cy="26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DD1D122F-5357-4577-B4E1-8994991549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8426989"/>
            <a:ext cx="783974" cy="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005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23EF45EB-4B2F-4EF5-920B-7CDD2CCEEFF7}"/>
              </a:ext>
            </a:extLst>
          </p:cNvPr>
          <p:cNvSpPr txBox="1"/>
          <p:nvPr/>
        </p:nvSpPr>
        <p:spPr>
          <a:xfrm>
            <a:off x="317500" y="4756010"/>
            <a:ext cx="6591236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LP techniques yield laminar structure</a:t>
            </a: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/>
              <a:t>Use it to make progress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6ED5A-D70F-4C09-AF0C-6305E80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Summary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1EF55D85-8FC5-4A4A-90A5-6E5EAEE45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622" y="5859838"/>
            <a:ext cx="1995901" cy="1995901"/>
          </a:xfrm>
          <a:prstGeom prst="rect">
            <a:avLst/>
          </a:prstGeom>
        </p:spPr>
      </p:pic>
      <p:pic>
        <p:nvPicPr>
          <p:cNvPr id="56" name="Picture 73" descr="Picture 73">
            <a:extLst>
              <a:ext uri="{FF2B5EF4-FFF2-40B4-BE49-F238E27FC236}">
                <a16:creationId xmlns:a16="http://schemas.microsoft.com/office/drawing/2014/main" id="{B354EB15-B622-49FD-A264-445D92ED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4235">
            <a:off x="5528686" y="6764847"/>
            <a:ext cx="161247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F0B2824-48B4-49FA-B646-D181F0CAEC75}"/>
              </a:ext>
            </a:extLst>
          </p:cNvPr>
          <p:cNvSpPr/>
          <p:nvPr/>
        </p:nvSpPr>
        <p:spPr>
          <a:xfrm>
            <a:off x="571500" y="2402279"/>
            <a:ext cx="11902692" cy="1717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8000" tIns="72000" rIns="288000" bIns="288000" numCol="1" spcCol="38100" rtlCol="0" anchor="ctr">
            <a:spAutoFit/>
          </a:bodyPr>
          <a:lstStyle/>
          <a:p>
            <a:pPr algn="l">
              <a:spcBef>
                <a:spcPts val="1200"/>
              </a:spcBef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Theorem </a:t>
            </a:r>
            <a:r>
              <a:rPr lang="en-US" sz="3200" b="1" dirty="0">
                <a:solidFill>
                  <a:srgbClr val="FFFFFF"/>
                </a:solidFill>
              </a:rPr>
              <a:t>[</a:t>
            </a:r>
            <a:r>
              <a:rPr lang="en-US" sz="3200" dirty="0"/>
              <a:t>Svensson, </a:t>
            </a:r>
            <a:r>
              <a:rPr lang="en-US" sz="3200" b="1" dirty="0"/>
              <a:t>T.</a:t>
            </a:r>
            <a:r>
              <a:rPr lang="pl-PL" sz="3200" dirty="0"/>
              <a:t>,          FOCS 2017 Best Paper Award</a:t>
            </a:r>
            <a:r>
              <a:rPr lang="en-US" sz="3200" dirty="0"/>
              <a:t>]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  <a:p>
            <a:pPr algn="l">
              <a:spcBef>
                <a:spcPts val="1200"/>
              </a:spcBef>
            </a:pPr>
            <a:r>
              <a:rPr lang="pl-PL" sz="3200" dirty="0">
                <a:latin typeface="Helvetica Neue Light" charset="0"/>
                <a:ea typeface="Helvetica Neue Light" charset="0"/>
                <a:cs typeface="Helvetica Neue Light" charset="0"/>
              </a:rPr>
              <a:t>Matching is in </a:t>
            </a:r>
            <a:r>
              <a:rPr lang="pl-PL" sz="3200" b="1" dirty="0">
                <a:latin typeface="Helvetica Neue Light" charset="0"/>
                <a:ea typeface="Helvetica Neue Light" charset="0"/>
                <a:cs typeface="Helvetica Neue Light" charset="0"/>
              </a:rPr>
              <a:t>quasi-NC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A4B12-591E-48C9-B7EB-899BE9E1A815}"/>
              </a:ext>
            </a:extLst>
          </p:cNvPr>
          <p:cNvGrpSpPr/>
          <p:nvPr/>
        </p:nvGrpSpPr>
        <p:grpSpPr>
          <a:xfrm>
            <a:off x="7926765" y="4987011"/>
            <a:ext cx="4269257" cy="4188668"/>
            <a:chOff x="8013752" y="4942632"/>
            <a:chExt cx="3337467" cy="3274467"/>
          </a:xfrm>
        </p:grpSpPr>
        <p:sp>
          <p:nvSpPr>
            <p:cNvPr id="53" name="Oval 42">
              <a:extLst>
                <a:ext uri="{FF2B5EF4-FFF2-40B4-BE49-F238E27FC236}">
                  <a16:creationId xmlns:a16="http://schemas.microsoft.com/office/drawing/2014/main" id="{C56CF940-4E40-485F-B5B4-4CEDAEE7A99C}"/>
                </a:ext>
              </a:extLst>
            </p:cNvPr>
            <p:cNvSpPr/>
            <p:nvPr/>
          </p:nvSpPr>
          <p:spPr>
            <a:xfrm rot="16200000">
              <a:off x="8135253" y="5001133"/>
              <a:ext cx="3094465" cy="3337467"/>
            </a:xfrm>
            <a:prstGeom prst="ellipse">
              <a:avLst/>
            </a:prstGeom>
            <a:solidFill>
              <a:srgbClr val="E2B2A3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57" name="Oval 39">
              <a:extLst>
                <a:ext uri="{FF2B5EF4-FFF2-40B4-BE49-F238E27FC236}">
                  <a16:creationId xmlns:a16="http://schemas.microsoft.com/office/drawing/2014/main" id="{DA10CB9C-96EC-4D49-A960-5B4CEE3BAB2F}"/>
                </a:ext>
              </a:extLst>
            </p:cNvPr>
            <p:cNvSpPr/>
            <p:nvPr/>
          </p:nvSpPr>
          <p:spPr>
            <a:xfrm rot="14587709">
              <a:off x="9575173" y="5977365"/>
              <a:ext cx="1778565" cy="1394313"/>
            </a:xfrm>
            <a:prstGeom prst="ellipse">
              <a:avLst/>
            </a:prstGeom>
            <a:solidFill>
              <a:srgbClr val="E2B2A3">
                <a:alpha val="7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BB93AF4A-9112-40E1-A834-D1AB2272A830}"/>
                </a:ext>
              </a:extLst>
            </p:cNvPr>
            <p:cNvSpPr/>
            <p:nvPr/>
          </p:nvSpPr>
          <p:spPr>
            <a:xfrm rot="14712130">
              <a:off x="10035310" y="6087082"/>
              <a:ext cx="1016651" cy="715473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7EE18D3F-1CE1-4BC5-9A2D-74C7346E662D}"/>
                </a:ext>
              </a:extLst>
            </p:cNvPr>
            <p:cNvSpPr/>
            <p:nvPr/>
          </p:nvSpPr>
          <p:spPr>
            <a:xfrm rot="20941682">
              <a:off x="8635494" y="5295925"/>
              <a:ext cx="997113" cy="809055"/>
            </a:xfrm>
            <a:prstGeom prst="ellipse">
              <a:avLst/>
            </a:prstGeom>
            <a:solidFill>
              <a:srgbClr val="B05437">
                <a:alpha val="50000"/>
              </a:srgbClr>
            </a:solidFill>
            <a:ln w="12700" cap="flat">
              <a:solidFill>
                <a:srgbClr val="975D4A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39A507-7B25-4BB5-B3B8-67CA8E6CEC60}"/>
                </a:ext>
              </a:extLst>
            </p:cNvPr>
            <p:cNvCxnSpPr>
              <a:cxnSpLocks/>
              <a:stCxn id="67" idx="2"/>
              <a:endCxn id="72" idx="6"/>
            </p:cNvCxnSpPr>
            <p:nvPr/>
          </p:nvCxnSpPr>
          <p:spPr>
            <a:xfrm flipV="1">
              <a:off x="8829252" y="7204264"/>
              <a:ext cx="1337289" cy="306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58">
              <a:extLst>
                <a:ext uri="{FF2B5EF4-FFF2-40B4-BE49-F238E27FC236}">
                  <a16:creationId xmlns:a16="http://schemas.microsoft.com/office/drawing/2014/main" id="{B6A65056-105D-4810-8C2B-9492E11792D9}"/>
                </a:ext>
              </a:extLst>
            </p:cNvPr>
            <p:cNvSpPr/>
            <p:nvPr/>
          </p:nvSpPr>
          <p:spPr>
            <a:xfrm flipH="1">
              <a:off x="8829252" y="549415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186DC9DA-6095-4C97-BCA0-B8423C54793A}"/>
                </a:ext>
              </a:extLst>
            </p:cNvPr>
            <p:cNvSpPr/>
            <p:nvPr/>
          </p:nvSpPr>
          <p:spPr>
            <a:xfrm flipH="1">
              <a:off x="9276800" y="5517767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3391C73D-A4D3-4C82-B0D1-D9F22E5FB993}"/>
                </a:ext>
              </a:extLst>
            </p:cNvPr>
            <p:cNvSpPr/>
            <p:nvPr/>
          </p:nvSpPr>
          <p:spPr>
            <a:xfrm flipH="1">
              <a:off x="9063693" y="585007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7AADCA06-F603-4E6F-8BE6-CADE43FD8F0D}"/>
                </a:ext>
              </a:extLst>
            </p:cNvPr>
            <p:cNvSpPr/>
            <p:nvPr/>
          </p:nvSpPr>
          <p:spPr>
            <a:xfrm flipH="1">
              <a:off x="8516832" y="6667388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5" name="Oval 58">
              <a:extLst>
                <a:ext uri="{FF2B5EF4-FFF2-40B4-BE49-F238E27FC236}">
                  <a16:creationId xmlns:a16="http://schemas.microsoft.com/office/drawing/2014/main" id="{9F7C9679-F135-411A-A4AD-95F33C7CDB4F}"/>
                </a:ext>
              </a:extLst>
            </p:cNvPr>
            <p:cNvSpPr/>
            <p:nvPr/>
          </p:nvSpPr>
          <p:spPr>
            <a:xfrm flipH="1">
              <a:off x="8454094" y="708255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6" name="Oval 58">
              <a:extLst>
                <a:ext uri="{FF2B5EF4-FFF2-40B4-BE49-F238E27FC236}">
                  <a16:creationId xmlns:a16="http://schemas.microsoft.com/office/drawing/2014/main" id="{857BEEA6-78F8-4F07-BBF8-E58F2070E141}"/>
                </a:ext>
              </a:extLst>
            </p:cNvPr>
            <p:cNvSpPr/>
            <p:nvPr/>
          </p:nvSpPr>
          <p:spPr>
            <a:xfrm flipH="1">
              <a:off x="8901642" y="710617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7" name="Oval 58">
              <a:extLst>
                <a:ext uri="{FF2B5EF4-FFF2-40B4-BE49-F238E27FC236}">
                  <a16:creationId xmlns:a16="http://schemas.microsoft.com/office/drawing/2014/main" id="{E970AC6E-4825-44B1-A88B-83A92DAA7506}"/>
                </a:ext>
              </a:extLst>
            </p:cNvPr>
            <p:cNvSpPr/>
            <p:nvPr/>
          </p:nvSpPr>
          <p:spPr>
            <a:xfrm flipH="1">
              <a:off x="8688535" y="743847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4E166505-F5DD-4079-8184-C9FF111040AC}"/>
                </a:ext>
              </a:extLst>
            </p:cNvPr>
            <p:cNvSpPr/>
            <p:nvPr/>
          </p:nvSpPr>
          <p:spPr>
            <a:xfrm flipH="1">
              <a:off x="8898338" y="668968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69" name="Oval 58">
              <a:extLst>
                <a:ext uri="{FF2B5EF4-FFF2-40B4-BE49-F238E27FC236}">
                  <a16:creationId xmlns:a16="http://schemas.microsoft.com/office/drawing/2014/main" id="{7104C459-7CC9-4F8C-96C5-14C578EE55A5}"/>
                </a:ext>
              </a:extLst>
            </p:cNvPr>
            <p:cNvSpPr/>
            <p:nvPr/>
          </p:nvSpPr>
          <p:spPr>
            <a:xfrm flipH="1">
              <a:off x="10213788" y="633376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0" name="Oval 58">
              <a:extLst>
                <a:ext uri="{FF2B5EF4-FFF2-40B4-BE49-F238E27FC236}">
                  <a16:creationId xmlns:a16="http://schemas.microsoft.com/office/drawing/2014/main" id="{376345D1-7C2E-481D-A779-D8C996DA40CC}"/>
                </a:ext>
              </a:extLst>
            </p:cNvPr>
            <p:cNvSpPr/>
            <p:nvPr/>
          </p:nvSpPr>
          <p:spPr>
            <a:xfrm flipH="1">
              <a:off x="10518587" y="6141374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1" name="Oval 58">
              <a:extLst>
                <a:ext uri="{FF2B5EF4-FFF2-40B4-BE49-F238E27FC236}">
                  <a16:creationId xmlns:a16="http://schemas.microsoft.com/office/drawing/2014/main" id="{9BD970A5-AA9A-42BB-B035-B587B9E4933A}"/>
                </a:ext>
              </a:extLst>
            </p:cNvPr>
            <p:cNvSpPr/>
            <p:nvPr/>
          </p:nvSpPr>
          <p:spPr>
            <a:xfrm flipH="1">
              <a:off x="10556704" y="6614559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2" name="Oval 58">
              <a:extLst>
                <a:ext uri="{FF2B5EF4-FFF2-40B4-BE49-F238E27FC236}">
                  <a16:creationId xmlns:a16="http://schemas.microsoft.com/office/drawing/2014/main" id="{1E4574DE-109E-4ACB-ACB2-E012266AA167}"/>
                </a:ext>
              </a:extLst>
            </p:cNvPr>
            <p:cNvSpPr/>
            <p:nvPr/>
          </p:nvSpPr>
          <p:spPr>
            <a:xfrm flipH="1">
              <a:off x="10166541" y="7132263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3" name="Oval 58">
              <a:extLst>
                <a:ext uri="{FF2B5EF4-FFF2-40B4-BE49-F238E27FC236}">
                  <a16:creationId xmlns:a16="http://schemas.microsoft.com/office/drawing/2014/main" id="{DB0ACB7B-9F86-4810-8EB3-5AAA9F3D9F73}"/>
                </a:ext>
              </a:extLst>
            </p:cNvPr>
            <p:cNvSpPr/>
            <p:nvPr/>
          </p:nvSpPr>
          <p:spPr>
            <a:xfrm flipH="1">
              <a:off x="10548047" y="7154556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B0DFCEB8-4469-43B2-AC90-425F105A0092}"/>
                </a:ext>
              </a:extLst>
            </p:cNvPr>
            <p:cNvSpPr/>
            <p:nvPr/>
          </p:nvSpPr>
          <p:spPr>
            <a:xfrm flipH="1">
              <a:off x="9654971" y="7754538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75" name="Oval 58">
              <a:extLst>
                <a:ext uri="{FF2B5EF4-FFF2-40B4-BE49-F238E27FC236}">
                  <a16:creationId xmlns:a16="http://schemas.microsoft.com/office/drawing/2014/main" id="{378F44F3-66BB-4E00-921D-DC8E9F2FE942}"/>
                </a:ext>
              </a:extLst>
            </p:cNvPr>
            <p:cNvSpPr/>
            <p:nvPr/>
          </p:nvSpPr>
          <p:spPr>
            <a:xfrm flipH="1">
              <a:off x="10036477" y="777683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BB24097-22F7-4CDD-9FB2-CBDF645AC94A}"/>
                </a:ext>
              </a:extLst>
            </p:cNvPr>
            <p:cNvCxnSpPr>
              <a:cxnSpLocks/>
              <a:stCxn id="61" idx="2"/>
              <a:endCxn id="62" idx="6"/>
            </p:cNvCxnSpPr>
            <p:nvPr/>
          </p:nvCxnSpPr>
          <p:spPr>
            <a:xfrm>
              <a:off x="8969969" y="5566153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7E3D828-B115-4D0D-A629-643B2693B7BD}"/>
                </a:ext>
              </a:extLst>
            </p:cNvPr>
            <p:cNvCxnSpPr>
              <a:cxnSpLocks/>
              <a:stCxn id="62" idx="4"/>
              <a:endCxn id="63" idx="1"/>
            </p:cNvCxnSpPr>
            <p:nvPr/>
          </p:nvCxnSpPr>
          <p:spPr>
            <a:xfrm flipH="1">
              <a:off x="9183802" y="5661768"/>
              <a:ext cx="163356" cy="20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58">
              <a:extLst>
                <a:ext uri="{FF2B5EF4-FFF2-40B4-BE49-F238E27FC236}">
                  <a16:creationId xmlns:a16="http://schemas.microsoft.com/office/drawing/2014/main" id="{24A1963F-24A4-4E97-A21D-DCBA8C5774D4}"/>
                </a:ext>
              </a:extLst>
            </p:cNvPr>
            <p:cNvSpPr/>
            <p:nvPr/>
          </p:nvSpPr>
          <p:spPr>
            <a:xfrm flipH="1">
              <a:off x="10484272" y="494263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414A409-476A-42EB-BCD0-2D8447DE9E0B}"/>
                </a:ext>
              </a:extLst>
            </p:cNvPr>
            <p:cNvCxnSpPr>
              <a:cxnSpLocks/>
              <a:stCxn id="68" idx="0"/>
              <a:endCxn id="63" idx="4"/>
            </p:cNvCxnSpPr>
            <p:nvPr/>
          </p:nvCxnSpPr>
          <p:spPr>
            <a:xfrm flipV="1">
              <a:off x="8968696" y="5994073"/>
              <a:ext cx="165355" cy="695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A134AE0-FC96-4C41-AE05-8287F5BBCD33}"/>
                </a:ext>
              </a:extLst>
            </p:cNvPr>
            <p:cNvCxnSpPr>
              <a:cxnSpLocks/>
              <a:stCxn id="64" idx="3"/>
              <a:endCxn id="66" idx="7"/>
            </p:cNvCxnSpPr>
            <p:nvPr/>
          </p:nvCxnSpPr>
          <p:spPr>
            <a:xfrm>
              <a:off x="8636941" y="6790301"/>
              <a:ext cx="285309" cy="336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E59107-F881-4E3A-8D32-DE9F8CAAF8C6}"/>
                </a:ext>
              </a:extLst>
            </p:cNvPr>
            <p:cNvCxnSpPr>
              <a:cxnSpLocks/>
              <a:stCxn id="65" idx="3"/>
              <a:endCxn id="67" idx="7"/>
            </p:cNvCxnSpPr>
            <p:nvPr/>
          </p:nvCxnSpPr>
          <p:spPr>
            <a:xfrm>
              <a:off x="8574203" y="7205469"/>
              <a:ext cx="134940" cy="25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E7ECA39-5F5A-44F9-BA41-31C82E43C055}"/>
                </a:ext>
              </a:extLst>
            </p:cNvPr>
            <p:cNvCxnSpPr>
              <a:cxnSpLocks/>
              <a:stCxn id="65" idx="2"/>
              <a:endCxn id="66" idx="6"/>
            </p:cNvCxnSpPr>
            <p:nvPr/>
          </p:nvCxnSpPr>
          <p:spPr>
            <a:xfrm>
              <a:off x="8594811" y="7154557"/>
              <a:ext cx="306831" cy="23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A9AB71C-2A20-4063-8497-DAEFBB2AEB24}"/>
                </a:ext>
              </a:extLst>
            </p:cNvPr>
            <p:cNvCxnSpPr>
              <a:cxnSpLocks/>
              <a:stCxn id="65" idx="1"/>
              <a:endCxn id="68" idx="5"/>
            </p:cNvCxnSpPr>
            <p:nvPr/>
          </p:nvCxnSpPr>
          <p:spPr>
            <a:xfrm flipV="1">
              <a:off x="8574203" y="6812594"/>
              <a:ext cx="344743" cy="291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DD8523-82F7-4B1D-9B14-1BB9088BD10B}"/>
                </a:ext>
              </a:extLst>
            </p:cNvPr>
            <p:cNvCxnSpPr>
              <a:cxnSpLocks/>
              <a:stCxn id="64" idx="2"/>
              <a:endCxn id="68" idx="6"/>
            </p:cNvCxnSpPr>
            <p:nvPr/>
          </p:nvCxnSpPr>
          <p:spPr>
            <a:xfrm>
              <a:off x="8657549" y="6739389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321FFA6-1DC5-445A-8F4E-CDAF8EA9F967}"/>
                </a:ext>
              </a:extLst>
            </p:cNvPr>
            <p:cNvCxnSpPr>
              <a:cxnSpLocks/>
              <a:stCxn id="74" idx="2"/>
              <a:endCxn id="75" idx="6"/>
            </p:cNvCxnSpPr>
            <p:nvPr/>
          </p:nvCxnSpPr>
          <p:spPr>
            <a:xfrm>
              <a:off x="9795688" y="7826539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185D9C8-B8AC-4880-BD6A-48E7232B7750}"/>
                </a:ext>
              </a:extLst>
            </p:cNvPr>
            <p:cNvCxnSpPr>
              <a:cxnSpLocks/>
              <a:stCxn id="69" idx="1"/>
              <a:endCxn id="70" idx="5"/>
            </p:cNvCxnSpPr>
            <p:nvPr/>
          </p:nvCxnSpPr>
          <p:spPr>
            <a:xfrm flipV="1">
              <a:off x="10333897" y="6264287"/>
              <a:ext cx="205298" cy="90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7600EB5-5D45-4DC0-B92D-EDAB4BACA9FE}"/>
                </a:ext>
              </a:extLst>
            </p:cNvPr>
            <p:cNvCxnSpPr>
              <a:cxnSpLocks/>
              <a:stCxn id="70" idx="4"/>
              <a:endCxn id="71" idx="0"/>
            </p:cNvCxnSpPr>
            <p:nvPr/>
          </p:nvCxnSpPr>
          <p:spPr>
            <a:xfrm>
              <a:off x="10588945" y="6285375"/>
              <a:ext cx="38117" cy="329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53D7C29-FBDF-46CE-85B1-3873515821BA}"/>
                </a:ext>
              </a:extLst>
            </p:cNvPr>
            <p:cNvCxnSpPr>
              <a:cxnSpLocks/>
              <a:stCxn id="72" idx="2"/>
              <a:endCxn id="73" idx="6"/>
            </p:cNvCxnSpPr>
            <p:nvPr/>
          </p:nvCxnSpPr>
          <p:spPr>
            <a:xfrm>
              <a:off x="10307258" y="7204264"/>
              <a:ext cx="240789" cy="2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1B295BD-721B-44C3-BB0B-EACD083A2583}"/>
                </a:ext>
              </a:extLst>
            </p:cNvPr>
            <p:cNvCxnSpPr>
              <a:cxnSpLocks/>
              <a:stCxn id="70" idx="2"/>
              <a:endCxn id="78" idx="4"/>
            </p:cNvCxnSpPr>
            <p:nvPr/>
          </p:nvCxnSpPr>
          <p:spPr>
            <a:xfrm flipH="1" flipV="1">
              <a:off x="10554630" y="5086633"/>
              <a:ext cx="104674" cy="1126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D539C-630F-4FD8-9BA4-ED8367968908}"/>
                </a:ext>
              </a:extLst>
            </p:cNvPr>
            <p:cNvCxnSpPr>
              <a:cxnSpLocks/>
              <a:stCxn id="71" idx="4"/>
              <a:endCxn id="73" idx="0"/>
            </p:cNvCxnSpPr>
            <p:nvPr/>
          </p:nvCxnSpPr>
          <p:spPr>
            <a:xfrm flipH="1">
              <a:off x="10618405" y="6758560"/>
              <a:ext cx="8657" cy="395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4E7F09-AF17-4448-B700-336C8220D8EA}"/>
                </a:ext>
              </a:extLst>
            </p:cNvPr>
            <p:cNvCxnSpPr>
              <a:cxnSpLocks/>
              <a:stCxn id="69" idx="4"/>
              <a:endCxn id="72" idx="0"/>
            </p:cNvCxnSpPr>
            <p:nvPr/>
          </p:nvCxnSpPr>
          <p:spPr>
            <a:xfrm flipH="1">
              <a:off x="10236899" y="6477762"/>
              <a:ext cx="47247" cy="6545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17E223-400E-4EAF-A21B-A9C56BF490B2}"/>
                </a:ext>
              </a:extLst>
            </p:cNvPr>
            <p:cNvCxnSpPr>
              <a:cxnSpLocks/>
              <a:stCxn id="66" idx="3"/>
              <a:endCxn id="74" idx="7"/>
            </p:cNvCxnSpPr>
            <p:nvPr/>
          </p:nvCxnSpPr>
          <p:spPr>
            <a:xfrm>
              <a:off x="9021751" y="7229084"/>
              <a:ext cx="653828" cy="546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475FF5B-C479-4506-9C45-08C47983DBCC}"/>
                </a:ext>
              </a:extLst>
            </p:cNvPr>
            <p:cNvCxnSpPr>
              <a:cxnSpLocks/>
              <a:stCxn id="75" idx="2"/>
              <a:endCxn id="73" idx="4"/>
            </p:cNvCxnSpPr>
            <p:nvPr/>
          </p:nvCxnSpPr>
          <p:spPr>
            <a:xfrm flipV="1">
              <a:off x="10177194" y="7298557"/>
              <a:ext cx="441211" cy="550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1226666-091D-49A9-BEEC-C825926532BA}"/>
                </a:ext>
              </a:extLst>
            </p:cNvPr>
            <p:cNvCxnSpPr>
              <a:cxnSpLocks/>
              <a:stCxn id="62" idx="2"/>
              <a:endCxn id="78" idx="6"/>
            </p:cNvCxnSpPr>
            <p:nvPr/>
          </p:nvCxnSpPr>
          <p:spPr>
            <a:xfrm flipV="1">
              <a:off x="9417517" y="5014633"/>
              <a:ext cx="1066755" cy="575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58">
              <a:extLst>
                <a:ext uri="{FF2B5EF4-FFF2-40B4-BE49-F238E27FC236}">
                  <a16:creationId xmlns:a16="http://schemas.microsoft.com/office/drawing/2014/main" id="{5C9DCC77-C503-41CC-AE0C-EBA41FA36C5C}"/>
                </a:ext>
              </a:extLst>
            </p:cNvPr>
            <p:cNvSpPr/>
            <p:nvPr/>
          </p:nvSpPr>
          <p:spPr>
            <a:xfrm flipH="1">
              <a:off x="10907546" y="5128392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sp>
          <p:nvSpPr>
            <p:cNvPr id="96" name="Oval 58">
              <a:extLst>
                <a:ext uri="{FF2B5EF4-FFF2-40B4-BE49-F238E27FC236}">
                  <a16:creationId xmlns:a16="http://schemas.microsoft.com/office/drawing/2014/main" id="{BE1DCD21-514D-4CAB-801B-CA3A09376ADC}"/>
                </a:ext>
              </a:extLst>
            </p:cNvPr>
            <p:cNvSpPr/>
            <p:nvPr/>
          </p:nvSpPr>
          <p:spPr>
            <a:xfrm flipH="1">
              <a:off x="11159994" y="5413541"/>
              <a:ext cx="140717" cy="144001"/>
            </a:xfrm>
            <a:prstGeom prst="ellipse">
              <a:avLst/>
            </a:prstGeom>
            <a:gradFill>
              <a:gsLst>
                <a:gs pos="0">
                  <a:srgbClr val="4D8292"/>
                </a:gs>
                <a:gs pos="100000">
                  <a:srgbClr val="B1D3DF"/>
                </a:gs>
              </a:gsLst>
              <a:lin ang="16200000"/>
            </a:gradFill>
            <a:ln>
              <a:solidFill>
                <a:srgbClr val="527C88"/>
              </a:solidFill>
            </a:ln>
          </p:spPr>
          <p:txBody>
            <a:bodyPr lIns="50800" tIns="50800" rIns="50800" bIns="50800" anchor="ctr"/>
            <a:lstStyle/>
            <a:p>
              <a:pPr>
                <a:defRPr sz="1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99045F7-9D40-4E6D-AA8D-50213EBDF0C4}"/>
                </a:ext>
              </a:extLst>
            </p:cNvPr>
            <p:cNvCxnSpPr>
              <a:cxnSpLocks/>
              <a:stCxn id="62" idx="3"/>
              <a:endCxn id="95" idx="6"/>
            </p:cNvCxnSpPr>
            <p:nvPr/>
          </p:nvCxnSpPr>
          <p:spPr>
            <a:xfrm flipV="1">
              <a:off x="9396909" y="5200393"/>
              <a:ext cx="1510637" cy="440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EBB6DDE-06C2-4BAB-A1B6-B2A7E7E97A88}"/>
                </a:ext>
              </a:extLst>
            </p:cNvPr>
            <p:cNvCxnSpPr>
              <a:cxnSpLocks/>
              <a:stCxn id="71" idx="1"/>
              <a:endCxn id="95" idx="5"/>
            </p:cNvCxnSpPr>
            <p:nvPr/>
          </p:nvCxnSpPr>
          <p:spPr>
            <a:xfrm flipV="1">
              <a:off x="10676813" y="5251305"/>
              <a:ext cx="251341" cy="1384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41714F1-74E3-4D68-8794-D3BCFEA218A0}"/>
                </a:ext>
              </a:extLst>
            </p:cNvPr>
            <p:cNvCxnSpPr>
              <a:cxnSpLocks/>
              <a:stCxn id="95" idx="3"/>
              <a:endCxn id="96" idx="7"/>
            </p:cNvCxnSpPr>
            <p:nvPr/>
          </p:nvCxnSpPr>
          <p:spPr>
            <a:xfrm>
              <a:off x="11027655" y="5251305"/>
              <a:ext cx="152947" cy="183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3F51B4-B9D5-4931-A56A-D1086774A305}"/>
                </a:ext>
              </a:extLst>
            </p:cNvPr>
            <p:cNvCxnSpPr>
              <a:cxnSpLocks/>
              <a:stCxn id="71" idx="2"/>
              <a:endCxn id="96" idx="3"/>
            </p:cNvCxnSpPr>
            <p:nvPr/>
          </p:nvCxnSpPr>
          <p:spPr>
            <a:xfrm flipV="1">
              <a:off x="10697421" y="5536454"/>
              <a:ext cx="582682" cy="1150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2A6BF4C-360E-4832-940C-550F9E404B86}"/>
              </a:ext>
            </a:extLst>
          </p:cNvPr>
          <p:cNvGrpSpPr/>
          <p:nvPr/>
        </p:nvGrpSpPr>
        <p:grpSpPr>
          <a:xfrm>
            <a:off x="551054" y="4741543"/>
            <a:ext cx="11902692" cy="2025509"/>
            <a:chOff x="667657" y="743476"/>
            <a:chExt cx="9593943" cy="2025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8E52CDA-FE2A-4D69-AF32-534A320627F5}"/>
                    </a:ext>
                  </a:extLst>
                </p:cNvPr>
                <p:cNvSpPr txBox="1"/>
                <p:nvPr/>
              </p:nvSpPr>
              <p:spPr>
                <a:xfrm>
                  <a:off x="667657" y="743476"/>
                  <a:ext cx="9593943" cy="202550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180000" tIns="180000" rIns="180000" bIns="180000" numCol="1" spcCol="38100" rtlCol="0" anchor="ctr">
                  <a:spAutoFit/>
                </a:bodyPr>
                <a:lstStyle/>
                <a:p>
                  <a:pPr algn="l"/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Matching has </a:t>
                  </a:r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deterministic</a:t>
                  </a:r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 algorithm that uses</a:t>
                  </a:r>
                </a:p>
                <a:p>
                  <a:pPr marL="571500" marR="0" indent="-571500" algn="l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pl-PL" sz="3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𝑝𝑜𝑙𝑦𝑙𝑜𝑔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sz="3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pl-PL" dirty="0"/>
                    <a:t> processors</a:t>
                  </a:r>
                </a:p>
                <a:p>
                  <a:pPr marL="571500" marR="0" indent="-571500" algn="l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14:m>
                    <m:oMath xmlns:m="http://schemas.openxmlformats.org/officeDocument/2006/math"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𝑝𝑜𝑙𝑦𝑙𝑜𝑔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(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𝑛</m:t>
                      </m:r>
                      <m:r>
                        <a:rPr kumimoji="0" lang="pl-PL" sz="3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)</m:t>
                      </m:r>
                    </m:oMath>
                  </a14:m>
                  <a:r>
                    <a:rPr kumimoji="0" lang="pl-PL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 Ligh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8E52CDA-FE2A-4D69-AF32-534A32062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657" y="743476"/>
                  <a:ext cx="9593943" cy="2025509"/>
                </a:xfrm>
                <a:prstGeom prst="rect">
                  <a:avLst/>
                </a:prstGeom>
                <a:blipFill>
                  <a:blip r:embed="rId6"/>
                  <a:stretch>
                    <a:fillRect l="-819" b="-42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884798C-3390-4572-A20A-2963981F9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020" y="1095830"/>
              <a:ext cx="1320800" cy="1320800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7FB3EF-4C23-42C2-AE2E-24D4A41AA33B}"/>
              </a:ext>
            </a:extLst>
          </p:cNvPr>
          <p:cNvGrpSpPr/>
          <p:nvPr/>
        </p:nvGrpSpPr>
        <p:grpSpPr>
          <a:xfrm>
            <a:off x="10395273" y="5238305"/>
            <a:ext cx="1831315" cy="1290737"/>
            <a:chOff x="3199595" y="581350"/>
            <a:chExt cx="1831315" cy="796513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BB00AB8-9D67-40FA-AA90-763F49C22BCC}"/>
                </a:ext>
              </a:extLst>
            </p:cNvPr>
            <p:cNvCxnSpPr/>
            <p:nvPr/>
          </p:nvCxnSpPr>
          <p:spPr>
            <a:xfrm>
              <a:off x="3199595" y="588723"/>
              <a:ext cx="1831315" cy="78914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54EDE4C-D163-45AB-85C2-FFDD74A57B1F}"/>
                </a:ext>
              </a:extLst>
            </p:cNvPr>
            <p:cNvCxnSpPr/>
            <p:nvPr/>
          </p:nvCxnSpPr>
          <p:spPr>
            <a:xfrm flipV="1">
              <a:off x="3199595" y="581350"/>
              <a:ext cx="1831315" cy="796513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548592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A239C-0710-41F5-A1A0-B62BD626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754034-6299-45CC-95E7-08B39372781C}"/>
              </a:ext>
            </a:extLst>
          </p:cNvPr>
          <p:cNvSpPr/>
          <p:nvPr/>
        </p:nvSpPr>
        <p:spPr>
          <a:xfrm>
            <a:off x="3694112" y="3791054"/>
            <a:ext cx="5616575" cy="2171492"/>
          </a:xfrm>
          <a:prstGeom prst="ellipse">
            <a:avLst/>
          </a:prstGeom>
          <a:solidFill>
            <a:schemeClr val="accent1">
              <a:satOff val="12166"/>
              <a:lumOff val="-13042"/>
            </a:schemeClr>
          </a:solidFill>
          <a:ln w="1905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983808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C0540-F6EE-48A1-8E94-850F6A8824A7}"/>
                  </a:ext>
                </a:extLst>
              </p:cNvPr>
              <p:cNvSpPr txBox="1"/>
              <p:nvPr/>
            </p:nvSpPr>
            <p:spPr>
              <a:xfrm>
                <a:off x="613239" y="2959100"/>
                <a:ext cx="11159661" cy="5867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44000" tIns="144000" rIns="144000" bIns="144000" numCol="1" spcCol="38100" rtlCol="0" anchor="ctr">
                <a:no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Asymmetric TSP:</a:t>
                </a:r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pl-PL" sz="2800" dirty="0"/>
                  <a:t>our constant approximation ratio: 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5500</m:t>
                    </m:r>
                  </m:oMath>
                </a14:m>
                <a:endParaRPr lang="pl-PL" sz="2800" dirty="0"/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pl-PL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later version: </a:t>
                </a:r>
                <a14:m>
                  <m:oMath xmlns:m="http://schemas.openxmlformats.org/officeDocument/2006/math">
                    <m:r>
                      <a:rPr kumimoji="0" lang="pl-PL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 Light"/>
                      </a:rPr>
                      <m:t>506</m:t>
                    </m:r>
                  </m:oMath>
                </a14:m>
                <a:endParaRPr kumimoji="0" lang="pl-PL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pl-PL" sz="2800" dirty="0">
                    <a:solidFill>
                      <a:schemeClr val="bg1">
                        <a:lumMod val="50000"/>
                      </a:schemeClr>
                    </a:solidFill>
                  </a:rPr>
                  <a:t>[Traub-Vygen `20]</a:t>
                </a:r>
                <a:r>
                  <a:rPr lang="pl-PL" sz="2800" dirty="0"/>
                  <a:t>: 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endParaRPr lang="pl-PL" sz="2800" dirty="0"/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0" lang="pl-PL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some experts believe </a:t>
                </a:r>
                <a14:m>
                  <m:oMath xmlns:m="http://schemas.openxmlformats.org/officeDocument/2006/math">
                    <m:r>
                      <a:rPr kumimoji="0" lang="pl-PL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 Light"/>
                      </a:rPr>
                      <m:t>2</m:t>
                    </m:r>
                  </m:oMath>
                </a14:m>
                <a:r>
                  <a:rPr kumimoji="0" lang="pl-PL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 Light"/>
                  </a:rPr>
                  <a:t> is the right answer?</a:t>
                </a:r>
                <a:endParaRPr lang="pl-PL" sz="2800" dirty="0"/>
              </a:p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pl-PL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  <a:p>
                <a:pPr marR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pl-PL" sz="3200" dirty="0"/>
                  <a:t>Symmetric TSP: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2800" dirty="0"/>
                  <a:t>-approximation 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[Christofides’76</a:t>
                </a:r>
                <a:r>
                  <a:rPr lang="pl-PL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Serdyukov’78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  <a:r>
                  <a:rPr lang="en-US" sz="2800" dirty="0"/>
                  <a:t> taught in undergrad </a:t>
                </a:r>
                <a:r>
                  <a:rPr lang="pl-PL" sz="2800" dirty="0"/>
                  <a:t>courses, </a:t>
                </a:r>
                <a:r>
                  <a:rPr lang="pl-PL" sz="2800" strike="sngStrike" dirty="0"/>
                  <a:t>still unbeaten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(1.5−</m:t>
                    </m:r>
                    <m:sSup>
                      <m:sSupPr>
                        <m:ctrlPr>
                          <a:rPr lang="pl-P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sz="28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sup>
                    </m:sSup>
                    <m:r>
                      <a:rPr lang="pl-PL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800" dirty="0"/>
                  <a:t>-approximation! 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pl-PL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Karlin, Klein, Oveis Gharan  07.2020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  <a:endParaRPr lang="pl-PL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sz="2800" b="0" i="1" dirty="0" smtClean="0">
                        <a:latin typeface="Cambria Math" panose="02040503050406030204" pitchFamily="18" charset="0"/>
                      </a:rPr>
                      <m:t>4/3</m:t>
                    </m:r>
                  </m:oMath>
                </a14:m>
                <a:r>
                  <a:rPr lang="pl-PL" sz="2800" dirty="0"/>
                  <a:t>-approximation?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C0540-F6EE-48A1-8E94-850F6A882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9" y="2959100"/>
                <a:ext cx="11159661" cy="5867400"/>
              </a:xfrm>
              <a:prstGeom prst="rect">
                <a:avLst/>
              </a:prstGeom>
              <a:blipFill>
                <a:blip r:embed="rId3"/>
                <a:stretch>
                  <a:fillRect l="-929" r="-1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AB4A761-3CFA-4FD5-B06A-73B640FA7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49" y="424154"/>
            <a:ext cx="3759200" cy="39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2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C94E2E-1475-4236-A4B6-90E393E66C03}"/>
              </a:ext>
            </a:extLst>
          </p:cNvPr>
          <p:cNvSpPr txBox="1"/>
          <p:nvPr/>
        </p:nvSpPr>
        <p:spPr>
          <a:xfrm>
            <a:off x="1382509" y="441859"/>
            <a:ext cx="101246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dirty="0"/>
              <a:t>We really should solve the following: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13FEE-1D67-42FD-B6E9-B51E937824DD}"/>
                  </a:ext>
                </a:extLst>
              </p:cNvPr>
              <p:cNvSpPr txBox="1"/>
              <p:nvPr/>
            </p:nvSpPr>
            <p:spPr>
              <a:xfrm>
                <a:off x="1382510" y="1319405"/>
                <a:ext cx="10124636" cy="20032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accent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08000" tIns="108000" rIns="108000" bIns="1080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32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Exact Matching</a:t>
                </a:r>
                <a:br>
                  <a:rPr kumimoji="0" lang="pl-PL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br>
                  <a:rPr kumimoji="0" lang="pl-PL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</a:br>
                <a:r>
                  <a:rPr kumimoji="0" lang="pl-PL" sz="2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Given: </a:t>
                </a:r>
                <a:r>
                  <a:rPr kumimoji="0" lang="pl-PL" sz="2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graph with some </a:t>
                </a:r>
                <a:r>
                  <a:rPr kumimoji="0" lang="pl-PL" sz="2800" i="0" u="none" strike="noStrike" cap="none" spc="0" normalizeH="0" baseline="0" dirty="0">
                    <a:ln>
                      <a:noFill/>
                    </a:ln>
                    <a:solidFill>
                      <a:srgbClr val="ED1C24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edges red</a:t>
                </a:r>
                <a:r>
                  <a:rPr kumimoji="0" lang="pl-PL" sz="2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, number </a:t>
                </a:r>
                <a14:m>
                  <m:oMath xmlns:m="http://schemas.openxmlformats.org/officeDocument/2006/math">
                    <m:r>
                      <a:rPr kumimoji="0" lang="pl-PL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 Light"/>
                      </a:rPr>
                      <m:t>𝑘</m:t>
                    </m:r>
                  </m:oMath>
                </a14:m>
                <a:endParaRPr kumimoji="0" lang="pl-PL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  <a:p>
                <a:pPr algn="l"/>
                <a:r>
                  <a:rPr lang="pl-PL" sz="2800" b="1" dirty="0"/>
                  <a:t>Output: </a:t>
                </a:r>
                <a:r>
                  <a:rPr lang="pl-PL" sz="2800" dirty="0"/>
                  <a:t>is there a perfect matching with exactly </a:t>
                </a:r>
                <a14:m>
                  <m:oMath xmlns:m="http://schemas.openxmlformats.org/officeDocument/2006/math">
                    <m:r>
                      <a:rPr lang="pl-PL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l-PL" sz="2800" dirty="0"/>
                  <a:t> </a:t>
                </a:r>
                <a:r>
                  <a:rPr lang="pl-PL" sz="2800" dirty="0">
                    <a:solidFill>
                      <a:srgbClr val="ED1C24"/>
                    </a:solidFill>
                  </a:rPr>
                  <a:t>red edges</a:t>
                </a:r>
                <a:r>
                  <a:rPr lang="pl-PL" sz="2800" dirty="0"/>
                  <a:t>?</a:t>
                </a:r>
                <a:endParaRPr kumimoji="0" lang="pl-PL" sz="28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813FEE-1D67-42FD-B6E9-B51E9378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10" y="1319405"/>
                <a:ext cx="10124636" cy="2003213"/>
              </a:xfrm>
              <a:prstGeom prst="rect">
                <a:avLst/>
              </a:prstGeom>
              <a:blipFill>
                <a:blip r:embed="rId3"/>
                <a:stretch>
                  <a:fillRect l="-1323" b="-4532"/>
                </a:stretch>
              </a:blipFill>
              <a:ln w="12700" cap="flat">
                <a:solidFill>
                  <a:schemeClr val="accent2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52865FBD-2103-4953-AF27-AE8E3A68F4A9}"/>
              </a:ext>
            </a:extLst>
          </p:cNvPr>
          <p:cNvGrpSpPr/>
          <p:nvPr/>
        </p:nvGrpSpPr>
        <p:grpSpPr>
          <a:xfrm>
            <a:off x="1382510" y="3946084"/>
            <a:ext cx="2668746" cy="3305258"/>
            <a:chOff x="2309655" y="4836767"/>
            <a:chExt cx="1963420" cy="24317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D02D45-74E2-4889-ABC3-CA13F1A528A8}"/>
                </a:ext>
              </a:extLst>
            </p:cNvPr>
            <p:cNvSpPr/>
            <p:nvPr/>
          </p:nvSpPr>
          <p:spPr>
            <a:xfrm>
              <a:off x="2309655" y="4836767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91FC55-A66F-4D52-A2D5-0931F3EA898A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634775" y="4999327"/>
              <a:ext cx="13131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D13208-3A04-43AD-9029-A787FDDAAEAA}"/>
                </a:ext>
              </a:extLst>
            </p:cNvPr>
            <p:cNvSpPr/>
            <p:nvPr/>
          </p:nvSpPr>
          <p:spPr>
            <a:xfrm>
              <a:off x="2309655" y="5538963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14A1D3-C0CF-45A3-833B-9F896BB0FA68}"/>
                </a:ext>
              </a:extLst>
            </p:cNvPr>
            <p:cNvSpPr/>
            <p:nvPr/>
          </p:nvSpPr>
          <p:spPr>
            <a:xfrm>
              <a:off x="2309655" y="6241159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1ECDE0-2C69-412E-9E09-25BB223C9DA1}"/>
                </a:ext>
              </a:extLst>
            </p:cNvPr>
            <p:cNvSpPr/>
            <p:nvPr/>
          </p:nvSpPr>
          <p:spPr>
            <a:xfrm>
              <a:off x="2309655" y="6943354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1AAE4-145C-4BF2-9935-74D3E9E55A2E}"/>
                </a:ext>
              </a:extLst>
            </p:cNvPr>
            <p:cNvSpPr/>
            <p:nvPr/>
          </p:nvSpPr>
          <p:spPr>
            <a:xfrm>
              <a:off x="3947955" y="4836767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43FCFC-1272-49A7-9CEB-3DEC885E3DBF}"/>
                </a:ext>
              </a:extLst>
            </p:cNvPr>
            <p:cNvSpPr/>
            <p:nvPr/>
          </p:nvSpPr>
          <p:spPr>
            <a:xfrm>
              <a:off x="3947955" y="5538963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670FFE-9B47-43BE-843D-31EFAD329908}"/>
                </a:ext>
              </a:extLst>
            </p:cNvPr>
            <p:cNvSpPr/>
            <p:nvPr/>
          </p:nvSpPr>
          <p:spPr>
            <a:xfrm>
              <a:off x="3947955" y="6241159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D4FF24-A857-41C7-9BC2-5A1DB8281401}"/>
                </a:ext>
              </a:extLst>
            </p:cNvPr>
            <p:cNvSpPr/>
            <p:nvPr/>
          </p:nvSpPr>
          <p:spPr>
            <a:xfrm>
              <a:off x="3947955" y="6943354"/>
              <a:ext cx="325120" cy="325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7EAABF-9366-461E-9E5F-5EDDAF896FDB}"/>
                </a:ext>
              </a:extLst>
            </p:cNvPr>
            <p:cNvCxnSpPr>
              <a:cxnSpLocks/>
              <a:stCxn id="10" idx="6"/>
              <a:endCxn id="13" idx="3"/>
            </p:cNvCxnSpPr>
            <p:nvPr/>
          </p:nvCxnSpPr>
          <p:spPr>
            <a:xfrm flipV="1">
              <a:off x="2634775" y="5816470"/>
              <a:ext cx="1360793" cy="5872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CF27D6-4A2B-4692-A133-C1D27CCE3947}"/>
                </a:ext>
              </a:extLst>
            </p:cNvPr>
            <p:cNvCxnSpPr>
              <a:cxnSpLocks/>
              <a:stCxn id="9" idx="7"/>
              <a:endCxn id="12" idx="3"/>
            </p:cNvCxnSpPr>
            <p:nvPr/>
          </p:nvCxnSpPr>
          <p:spPr>
            <a:xfrm flipV="1">
              <a:off x="2587162" y="5114274"/>
              <a:ext cx="1408406" cy="472302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70DECC-9B88-4897-94DF-15BEC02E06B7}"/>
                </a:ext>
              </a:extLst>
            </p:cNvPr>
            <p:cNvCxnSpPr>
              <a:cxnSpLocks/>
              <a:stCxn id="10" idx="7"/>
            </p:cNvCxnSpPr>
            <p:nvPr/>
          </p:nvCxnSpPr>
          <p:spPr>
            <a:xfrm flipV="1">
              <a:off x="2587162" y="5151728"/>
              <a:ext cx="1513193" cy="11370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0DA692-50E8-4CEA-B70C-4C8B0C3545E8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2634775" y="7105914"/>
              <a:ext cx="13131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AB5D1A8-ABA6-4E48-82EB-588807995250}"/>
                </a:ext>
              </a:extLst>
            </p:cNvPr>
            <p:cNvCxnSpPr>
              <a:cxnSpLocks/>
              <a:stCxn id="10" idx="5"/>
              <a:endCxn id="15" idx="1"/>
            </p:cNvCxnSpPr>
            <p:nvPr/>
          </p:nvCxnSpPr>
          <p:spPr>
            <a:xfrm>
              <a:off x="2587162" y="6518666"/>
              <a:ext cx="1408406" cy="4723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5D3525-3259-4CEA-A711-196098F9E758}"/>
                </a:ext>
              </a:extLst>
            </p:cNvPr>
            <p:cNvCxnSpPr>
              <a:cxnSpLocks/>
              <a:stCxn id="9" idx="5"/>
              <a:endCxn id="14" idx="2"/>
            </p:cNvCxnSpPr>
            <p:nvPr/>
          </p:nvCxnSpPr>
          <p:spPr>
            <a:xfrm>
              <a:off x="2587162" y="5816470"/>
              <a:ext cx="1360793" cy="587249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5C33B55-5710-4B14-A1EE-0FEC03DC0CA7}"/>
                </a:ext>
              </a:extLst>
            </p:cNvPr>
            <p:cNvCxnSpPr>
              <a:cxnSpLocks/>
              <a:stCxn id="9" idx="6"/>
              <a:endCxn id="13" idx="2"/>
            </p:cNvCxnSpPr>
            <p:nvPr/>
          </p:nvCxnSpPr>
          <p:spPr>
            <a:xfrm>
              <a:off x="2634775" y="5701523"/>
              <a:ext cx="1313180" cy="0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009661-2D15-4B96-8A29-2FF12F89597F}"/>
                </a:ext>
              </a:extLst>
            </p:cNvPr>
            <p:cNvCxnSpPr>
              <a:cxnSpLocks/>
              <a:stCxn id="11" idx="7"/>
              <a:endCxn id="14" idx="3"/>
            </p:cNvCxnSpPr>
            <p:nvPr/>
          </p:nvCxnSpPr>
          <p:spPr>
            <a:xfrm flipV="1">
              <a:off x="2587162" y="6518666"/>
              <a:ext cx="1408406" cy="472301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0E706C-3EFB-46EF-B035-208FE0C29F0F}"/>
                  </a:ext>
                </a:extLst>
              </p:cNvPr>
              <p:cNvSpPr txBox="1"/>
              <p:nvPr/>
            </p:nvSpPr>
            <p:spPr>
              <a:xfrm>
                <a:off x="2130879" y="7566659"/>
                <a:ext cx="1107290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𝑘</m:t>
                      </m:r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=2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0E706C-3EFB-46EF-B035-208FE0C29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79" y="7566659"/>
                <a:ext cx="110729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CFFD144F-CCE0-41B6-AA18-736E4DCF4286}"/>
              </a:ext>
            </a:extLst>
          </p:cNvPr>
          <p:cNvGrpSpPr/>
          <p:nvPr/>
        </p:nvGrpSpPr>
        <p:grpSpPr>
          <a:xfrm>
            <a:off x="5240051" y="3946084"/>
            <a:ext cx="2668746" cy="3305258"/>
            <a:chOff x="7938798" y="4390584"/>
            <a:chExt cx="2668746" cy="330525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AF3DF8D-270B-4CE6-AF4D-C4253CEBAC99}"/>
                </a:ext>
              </a:extLst>
            </p:cNvPr>
            <p:cNvSpPr/>
            <p:nvPr/>
          </p:nvSpPr>
          <p:spPr>
            <a:xfrm>
              <a:off x="7938798" y="4390584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C1E0B2F-D6EE-4797-B86F-EF912F6A89F1}"/>
                </a:ext>
              </a:extLst>
            </p:cNvPr>
            <p:cNvCxnSpPr>
              <a:cxnSpLocks/>
              <a:stCxn id="48" idx="6"/>
              <a:endCxn id="53" idx="2"/>
            </p:cNvCxnSpPr>
            <p:nvPr/>
          </p:nvCxnSpPr>
          <p:spPr>
            <a:xfrm>
              <a:off x="8380712" y="4611541"/>
              <a:ext cx="1784918" cy="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C837849-EF4B-45E1-803D-AFD0005F9813}"/>
                </a:ext>
              </a:extLst>
            </p:cNvPr>
            <p:cNvSpPr/>
            <p:nvPr/>
          </p:nvSpPr>
          <p:spPr>
            <a:xfrm>
              <a:off x="7938798" y="5345032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EBDFB1-31B1-4F76-BCB3-71EC3CE8D608}"/>
                </a:ext>
              </a:extLst>
            </p:cNvPr>
            <p:cNvSpPr/>
            <p:nvPr/>
          </p:nvSpPr>
          <p:spPr>
            <a:xfrm>
              <a:off x="7938798" y="6299481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D8574FC-D484-4E11-8F33-748FF375E597}"/>
                </a:ext>
              </a:extLst>
            </p:cNvPr>
            <p:cNvSpPr/>
            <p:nvPr/>
          </p:nvSpPr>
          <p:spPr>
            <a:xfrm>
              <a:off x="7938798" y="7253928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D2534D3-7262-40EB-B76D-2460028D1405}"/>
                </a:ext>
              </a:extLst>
            </p:cNvPr>
            <p:cNvSpPr/>
            <p:nvPr/>
          </p:nvSpPr>
          <p:spPr>
            <a:xfrm>
              <a:off x="10165630" y="4390584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936608-60EF-44CC-B8A7-2A7402C087EF}"/>
                </a:ext>
              </a:extLst>
            </p:cNvPr>
            <p:cNvSpPr/>
            <p:nvPr/>
          </p:nvSpPr>
          <p:spPr>
            <a:xfrm>
              <a:off x="10165630" y="5345032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99324DE-6F2D-4227-9C2E-5B5FC4BA288E}"/>
                </a:ext>
              </a:extLst>
            </p:cNvPr>
            <p:cNvSpPr/>
            <p:nvPr/>
          </p:nvSpPr>
          <p:spPr>
            <a:xfrm>
              <a:off x="10165630" y="6299481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91BD5DA-490E-46C3-B2FA-157254A617B8}"/>
                </a:ext>
              </a:extLst>
            </p:cNvPr>
            <p:cNvSpPr/>
            <p:nvPr/>
          </p:nvSpPr>
          <p:spPr>
            <a:xfrm>
              <a:off x="10165630" y="7253928"/>
              <a:ext cx="441914" cy="4419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CA757D6-1BC5-4549-8380-C4C57DE76416}"/>
                </a:ext>
              </a:extLst>
            </p:cNvPr>
            <p:cNvCxnSpPr>
              <a:cxnSpLocks/>
              <a:stCxn id="51" idx="6"/>
              <a:endCxn id="54" idx="3"/>
            </p:cNvCxnSpPr>
            <p:nvPr/>
          </p:nvCxnSpPr>
          <p:spPr>
            <a:xfrm flipV="1">
              <a:off x="8380712" y="5722229"/>
              <a:ext cx="1849635" cy="7982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7558156-336C-413E-BC1F-88328A2887CA}"/>
                </a:ext>
              </a:extLst>
            </p:cNvPr>
            <p:cNvCxnSpPr>
              <a:cxnSpLocks/>
              <a:stCxn id="50" idx="7"/>
              <a:endCxn id="53" idx="3"/>
            </p:cNvCxnSpPr>
            <p:nvPr/>
          </p:nvCxnSpPr>
          <p:spPr>
            <a:xfrm flipV="1">
              <a:off x="8315995" y="4767781"/>
              <a:ext cx="1914352" cy="641969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3077E1-A5C8-4B32-B5AF-FAB6C3D23402}"/>
                </a:ext>
              </a:extLst>
            </p:cNvPr>
            <p:cNvCxnSpPr>
              <a:cxnSpLocks/>
              <a:stCxn id="51" idx="7"/>
            </p:cNvCxnSpPr>
            <p:nvPr/>
          </p:nvCxnSpPr>
          <p:spPr>
            <a:xfrm flipV="1">
              <a:off x="8315995" y="4818690"/>
              <a:ext cx="2056782" cy="15455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62BB50-5E5F-4DD9-96E7-AD3F40CE6E9B}"/>
                </a:ext>
              </a:extLst>
            </p:cNvPr>
            <p:cNvCxnSpPr>
              <a:cxnSpLocks/>
              <a:stCxn id="52" idx="6"/>
              <a:endCxn id="56" idx="2"/>
            </p:cNvCxnSpPr>
            <p:nvPr/>
          </p:nvCxnSpPr>
          <p:spPr>
            <a:xfrm>
              <a:off x="8380712" y="7474885"/>
              <a:ext cx="178491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6D1505-B587-4E9A-B8C0-EC964B88AB7F}"/>
                </a:ext>
              </a:extLst>
            </p:cNvPr>
            <p:cNvCxnSpPr>
              <a:cxnSpLocks/>
              <a:stCxn id="51" idx="5"/>
              <a:endCxn id="56" idx="1"/>
            </p:cNvCxnSpPr>
            <p:nvPr/>
          </p:nvCxnSpPr>
          <p:spPr>
            <a:xfrm>
              <a:off x="8315995" y="6676678"/>
              <a:ext cx="1914352" cy="641967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52B4A4-9483-4B4B-BF30-5A20CC46A379}"/>
                </a:ext>
              </a:extLst>
            </p:cNvPr>
            <p:cNvCxnSpPr>
              <a:cxnSpLocks/>
              <a:stCxn id="50" idx="5"/>
              <a:endCxn id="55" idx="2"/>
            </p:cNvCxnSpPr>
            <p:nvPr/>
          </p:nvCxnSpPr>
          <p:spPr>
            <a:xfrm>
              <a:off x="8315995" y="5722229"/>
              <a:ext cx="1849635" cy="798209"/>
            </a:xfrm>
            <a:prstGeom prst="line">
              <a:avLst/>
            </a:prstGeom>
            <a:ln w="1905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516F71-3FAC-4288-801C-41B052846AF4}"/>
                </a:ext>
              </a:extLst>
            </p:cNvPr>
            <p:cNvCxnSpPr>
              <a:cxnSpLocks/>
              <a:stCxn id="50" idx="6"/>
              <a:endCxn id="54" idx="2"/>
            </p:cNvCxnSpPr>
            <p:nvPr/>
          </p:nvCxnSpPr>
          <p:spPr>
            <a:xfrm>
              <a:off x="8380712" y="5565989"/>
              <a:ext cx="1784918" cy="0"/>
            </a:xfrm>
            <a:prstGeom prst="line">
              <a:avLst/>
            </a:prstGeom>
            <a:ln w="1016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4CB38FD-C365-4389-AD80-A7233DF98795}"/>
                </a:ext>
              </a:extLst>
            </p:cNvPr>
            <p:cNvCxnSpPr>
              <a:cxnSpLocks/>
              <a:stCxn id="52" idx="7"/>
              <a:endCxn id="55" idx="3"/>
            </p:cNvCxnSpPr>
            <p:nvPr/>
          </p:nvCxnSpPr>
          <p:spPr>
            <a:xfrm flipV="1">
              <a:off x="8315995" y="6676678"/>
              <a:ext cx="1914352" cy="641967"/>
            </a:xfrm>
            <a:prstGeom prst="line">
              <a:avLst/>
            </a:prstGeom>
            <a:ln w="1016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4D8D286-E06D-42D8-AD25-A906995114E6}"/>
              </a:ext>
            </a:extLst>
          </p:cNvPr>
          <p:cNvSpPr txBox="1"/>
          <p:nvPr/>
        </p:nvSpPr>
        <p:spPr>
          <a:xfrm>
            <a:off x="8375229" y="5610856"/>
            <a:ext cx="4056060" cy="1141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000" dirty="0"/>
              <a:t>It is even in Randomized NC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D98842-86E4-40C2-BCE3-48E892FCF7BF}"/>
              </a:ext>
            </a:extLst>
          </p:cNvPr>
          <p:cNvSpPr txBox="1"/>
          <p:nvPr/>
        </p:nvSpPr>
        <p:spPr>
          <a:xfrm>
            <a:off x="8375229" y="3937727"/>
            <a:ext cx="4056060" cy="1141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000" dirty="0"/>
              <a:t>It has a randomized poly-time algorithm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0E80F5-1010-4F4A-9EB4-2B1A029E117C}"/>
              </a:ext>
            </a:extLst>
          </p:cNvPr>
          <p:cNvSpPr txBox="1"/>
          <p:nvPr/>
        </p:nvSpPr>
        <p:spPr>
          <a:xfrm>
            <a:off x="8375229" y="7284018"/>
            <a:ext cx="4056060" cy="6797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000" b="1" dirty="0"/>
              <a:t>Not known to be in P!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4E24C9-18E9-4C23-BDEF-AF6C2C2DE549}"/>
                  </a:ext>
                </a:extLst>
              </p:cNvPr>
              <p:cNvSpPr txBox="1"/>
              <p:nvPr/>
            </p:nvSpPr>
            <p:spPr>
              <a:xfrm>
                <a:off x="6227256" y="7552497"/>
                <a:ext cx="836768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m:t>𝑌𝐸𝑆</m:t>
                      </m:r>
                    </m:oMath>
                  </m:oMathPara>
                </a14:m>
                <a:endParaRPr kumimoji="0" lang="pl-PL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 Light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4E24C9-18E9-4C23-BDEF-AF6C2C2D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6" y="7552497"/>
                <a:ext cx="83676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Graphic 73">
            <a:extLst>
              <a:ext uri="{FF2B5EF4-FFF2-40B4-BE49-F238E27FC236}">
                <a16:creationId xmlns:a16="http://schemas.microsoft.com/office/drawing/2014/main" id="{CED509B6-8028-45EB-9552-CD30CDAB4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3259" y="7917962"/>
            <a:ext cx="1743158" cy="174315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6F155B92-3ADE-4D9F-871E-910692009D89}"/>
              </a:ext>
            </a:extLst>
          </p:cNvPr>
          <p:cNvGrpSpPr/>
          <p:nvPr/>
        </p:nvGrpSpPr>
        <p:grpSpPr>
          <a:xfrm>
            <a:off x="10403259" y="8219028"/>
            <a:ext cx="1831315" cy="1290737"/>
            <a:chOff x="3199595" y="581350"/>
            <a:chExt cx="1831315" cy="79651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E79B86-2FF4-41A2-B9EF-A694F8B05F93}"/>
                </a:ext>
              </a:extLst>
            </p:cNvPr>
            <p:cNvCxnSpPr/>
            <p:nvPr/>
          </p:nvCxnSpPr>
          <p:spPr>
            <a:xfrm>
              <a:off x="3199595" y="588723"/>
              <a:ext cx="1831315" cy="789140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C274DBD-EF82-402F-9898-51959D24ACA7}"/>
                </a:ext>
              </a:extLst>
            </p:cNvPr>
            <p:cNvCxnSpPr/>
            <p:nvPr/>
          </p:nvCxnSpPr>
          <p:spPr>
            <a:xfrm flipV="1">
              <a:off x="3199595" y="581350"/>
              <a:ext cx="1831315" cy="796513"/>
            </a:xfrm>
            <a:prstGeom prst="line">
              <a:avLst/>
            </a:prstGeom>
            <a:noFill/>
            <a:ln w="635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391661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66" grpId="0" animBg="1"/>
      <p:bldP spid="67" grpId="0" animBg="1"/>
      <p:bldP spid="68" grpId="0" animBg="1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E77EC-FB38-47F1-8284-D0DC16CA5A27}"/>
              </a:ext>
            </a:extLst>
          </p:cNvPr>
          <p:cNvSpPr txBox="1"/>
          <p:nvPr/>
        </p:nvSpPr>
        <p:spPr>
          <a:xfrm>
            <a:off x="558800" y="718397"/>
            <a:ext cx="6692900" cy="14715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How long does it take to visit all the </a:t>
            </a:r>
            <a:r>
              <a:rPr lang="pl-PL" dirty="0"/>
              <a:t>49,687 pubs in the UK?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A7AC1-0D26-4CD1-A2B4-81475CEA8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22" y="0"/>
            <a:ext cx="5356178" cy="975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45093-1D04-4633-966C-6D291A197D12}"/>
              </a:ext>
            </a:extLst>
          </p:cNvPr>
          <p:cNvSpPr txBox="1"/>
          <p:nvPr/>
        </p:nvSpPr>
        <p:spPr>
          <a:xfrm>
            <a:off x="558800" y="4209951"/>
            <a:ext cx="66929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Answer:</a:t>
            </a:r>
            <a:b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lang="pl-PL" sz="4400" b="1" dirty="0"/>
              <a:t>63,739,687 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0EAAD-6A14-4851-B6A5-8C00D7419492}"/>
              </a:ext>
            </a:extLst>
          </p:cNvPr>
          <p:cNvSpPr txBox="1"/>
          <p:nvPr/>
        </p:nvSpPr>
        <p:spPr>
          <a:xfrm>
            <a:off x="0" y="8127114"/>
            <a:ext cx="764862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 Neue Light"/>
              </a:rPr>
              <a:t>[Cook, Espinoza, Goycoolea, Helsgaun 2018]</a:t>
            </a:r>
            <a:endParaRPr lang="pl-PL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5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1E216-B264-4BF7-A770-717B6D5D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5E46D1-14FE-4FE5-88F8-D786CA78261D}"/>
              </a:ext>
            </a:extLst>
          </p:cNvPr>
          <p:cNvSpPr/>
          <p:nvPr/>
        </p:nvSpPr>
        <p:spPr>
          <a:xfrm>
            <a:off x="266700" y="305008"/>
            <a:ext cx="5616575" cy="2171492"/>
          </a:xfrm>
          <a:prstGeom prst="ellipse">
            <a:avLst/>
          </a:prstGeom>
          <a:solidFill>
            <a:schemeClr val="accent2"/>
          </a:solidFill>
          <a:ln w="1016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31743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22973" y="3913258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9" name="Oval 8"/>
          <p:cNvSpPr/>
          <p:nvPr/>
        </p:nvSpPr>
        <p:spPr>
          <a:xfrm>
            <a:off x="6502400" y="3908014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1" name="Oval 10"/>
          <p:cNvSpPr/>
          <p:nvPr/>
        </p:nvSpPr>
        <p:spPr>
          <a:xfrm>
            <a:off x="4040716" y="524447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3" name="Oval 12"/>
          <p:cNvSpPr/>
          <p:nvPr/>
        </p:nvSpPr>
        <p:spPr>
          <a:xfrm>
            <a:off x="5568863" y="542665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4" name="Oval 13"/>
          <p:cNvSpPr/>
          <p:nvPr/>
        </p:nvSpPr>
        <p:spPr>
          <a:xfrm>
            <a:off x="7141636" y="504717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5" name="Oval 14"/>
          <p:cNvSpPr/>
          <p:nvPr/>
        </p:nvSpPr>
        <p:spPr>
          <a:xfrm>
            <a:off x="8617823" y="4605753"/>
            <a:ext cx="325120" cy="325120"/>
          </a:xfrm>
          <a:prstGeom prst="ellipse">
            <a:avLst/>
          </a:prstGeom>
          <a:gradFill>
            <a:gsLst>
              <a:gs pos="0">
                <a:srgbClr val="BBBB8A"/>
              </a:gs>
              <a:gs pos="0">
                <a:schemeClr val="accent2">
                  <a:tint val="100000"/>
                  <a:shade val="100000"/>
                  <a:satMod val="129999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6" name="Oval 15"/>
          <p:cNvSpPr/>
          <p:nvPr/>
        </p:nvSpPr>
        <p:spPr>
          <a:xfrm>
            <a:off x="8350303" y="6504419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7" name="Oval 16"/>
          <p:cNvSpPr/>
          <p:nvPr/>
        </p:nvSpPr>
        <p:spPr>
          <a:xfrm>
            <a:off x="7220916" y="643615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8" name="Oval 17"/>
          <p:cNvSpPr/>
          <p:nvPr/>
        </p:nvSpPr>
        <p:spPr>
          <a:xfrm>
            <a:off x="8773129" y="802164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19" name="Oval 18"/>
          <p:cNvSpPr/>
          <p:nvPr/>
        </p:nvSpPr>
        <p:spPr>
          <a:xfrm>
            <a:off x="7201289" y="791327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0" name="Oval 19"/>
          <p:cNvSpPr/>
          <p:nvPr/>
        </p:nvSpPr>
        <p:spPr>
          <a:xfrm>
            <a:off x="5634332" y="647028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1" name="Oval 20"/>
          <p:cNvSpPr/>
          <p:nvPr/>
        </p:nvSpPr>
        <p:spPr>
          <a:xfrm>
            <a:off x="3035916" y="638716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2" name="Oval 21"/>
          <p:cNvSpPr/>
          <p:nvPr/>
        </p:nvSpPr>
        <p:spPr>
          <a:xfrm>
            <a:off x="4100276" y="7371406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23" name="Oval 22"/>
          <p:cNvSpPr/>
          <p:nvPr/>
        </p:nvSpPr>
        <p:spPr>
          <a:xfrm>
            <a:off x="5548209" y="823839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cxnSp>
        <p:nvCxnSpPr>
          <p:cNvPr id="8" name="Straight Connector 7"/>
          <p:cNvCxnSpPr>
            <a:cxnSpLocks/>
            <a:stCxn id="4" idx="6"/>
            <a:endCxn id="9" idx="2"/>
          </p:cNvCxnSpPr>
          <p:nvPr/>
        </p:nvCxnSpPr>
        <p:spPr>
          <a:xfrm flipV="1">
            <a:off x="5048093" y="4070574"/>
            <a:ext cx="1454307" cy="5244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>
            <a:cxnSpLocks/>
            <a:stCxn id="4" idx="3"/>
            <a:endCxn id="11" idx="7"/>
          </p:cNvCxnSpPr>
          <p:nvPr/>
        </p:nvCxnSpPr>
        <p:spPr>
          <a:xfrm flipH="1">
            <a:off x="4318223" y="4190765"/>
            <a:ext cx="452363" cy="1101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4" idx="5"/>
            <a:endCxn id="14" idx="2"/>
          </p:cNvCxnSpPr>
          <p:nvPr/>
        </p:nvCxnSpPr>
        <p:spPr>
          <a:xfrm>
            <a:off x="5000480" y="4190765"/>
            <a:ext cx="2141156" cy="101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4" idx="1"/>
            <a:endCxn id="9" idx="5"/>
          </p:cNvCxnSpPr>
          <p:nvPr/>
        </p:nvCxnSpPr>
        <p:spPr>
          <a:xfrm flipH="1" flipV="1">
            <a:off x="6779907" y="4185521"/>
            <a:ext cx="409342" cy="90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1" idx="7"/>
            <a:endCxn id="9" idx="3"/>
          </p:cNvCxnSpPr>
          <p:nvPr/>
        </p:nvCxnSpPr>
        <p:spPr>
          <a:xfrm flipV="1">
            <a:off x="4318223" y="4185521"/>
            <a:ext cx="2231790" cy="1106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11" idx="6"/>
            <a:endCxn id="13" idx="2"/>
          </p:cNvCxnSpPr>
          <p:nvPr/>
        </p:nvCxnSpPr>
        <p:spPr>
          <a:xfrm>
            <a:off x="4365836" y="5407033"/>
            <a:ext cx="1203026" cy="182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stCxn id="14" idx="2"/>
            <a:endCxn id="13" idx="6"/>
          </p:cNvCxnSpPr>
          <p:nvPr/>
        </p:nvCxnSpPr>
        <p:spPr>
          <a:xfrm flipH="1">
            <a:off x="5893983" y="5209739"/>
            <a:ext cx="1247653" cy="37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  <a:stCxn id="14" idx="6"/>
            <a:endCxn id="15" idx="2"/>
          </p:cNvCxnSpPr>
          <p:nvPr/>
        </p:nvCxnSpPr>
        <p:spPr>
          <a:xfrm flipV="1">
            <a:off x="7466756" y="4768313"/>
            <a:ext cx="1151067" cy="44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14" idx="4"/>
            <a:endCxn id="17" idx="0"/>
          </p:cNvCxnSpPr>
          <p:nvPr/>
        </p:nvCxnSpPr>
        <p:spPr>
          <a:xfrm>
            <a:off x="7304196" y="5372299"/>
            <a:ext cx="79280" cy="106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17" idx="6"/>
            <a:endCxn id="16" idx="2"/>
          </p:cNvCxnSpPr>
          <p:nvPr/>
        </p:nvCxnSpPr>
        <p:spPr>
          <a:xfrm>
            <a:off x="7546036" y="6598713"/>
            <a:ext cx="804267" cy="68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16" idx="0"/>
            <a:endCxn id="15" idx="4"/>
          </p:cNvCxnSpPr>
          <p:nvPr/>
        </p:nvCxnSpPr>
        <p:spPr>
          <a:xfrm flipV="1">
            <a:off x="8512863" y="4930873"/>
            <a:ext cx="267520" cy="1573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18" idx="0"/>
            <a:endCxn id="16" idx="4"/>
          </p:cNvCxnSpPr>
          <p:nvPr/>
        </p:nvCxnSpPr>
        <p:spPr>
          <a:xfrm flipH="1" flipV="1">
            <a:off x="8512863" y="6829539"/>
            <a:ext cx="422827" cy="119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stCxn id="18" idx="2"/>
            <a:endCxn id="19" idx="6"/>
          </p:cNvCxnSpPr>
          <p:nvPr/>
        </p:nvCxnSpPr>
        <p:spPr>
          <a:xfrm flipH="1" flipV="1">
            <a:off x="7526409" y="8075833"/>
            <a:ext cx="1246720" cy="108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  <a:stCxn id="19" idx="0"/>
            <a:endCxn id="17" idx="4"/>
          </p:cNvCxnSpPr>
          <p:nvPr/>
        </p:nvCxnSpPr>
        <p:spPr>
          <a:xfrm flipV="1">
            <a:off x="7363849" y="6761273"/>
            <a:ext cx="19627" cy="11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  <a:stCxn id="19" idx="1"/>
            <a:endCxn id="20" idx="5"/>
          </p:cNvCxnSpPr>
          <p:nvPr/>
        </p:nvCxnSpPr>
        <p:spPr>
          <a:xfrm flipH="1" flipV="1">
            <a:off x="5911839" y="6747793"/>
            <a:ext cx="1337064" cy="1213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23" idx="6"/>
            <a:endCxn id="19" idx="2"/>
          </p:cNvCxnSpPr>
          <p:nvPr/>
        </p:nvCxnSpPr>
        <p:spPr>
          <a:xfrm flipV="1">
            <a:off x="5873329" y="8075833"/>
            <a:ext cx="1327960" cy="325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20" idx="4"/>
            <a:endCxn id="23" idx="0"/>
          </p:cNvCxnSpPr>
          <p:nvPr/>
        </p:nvCxnSpPr>
        <p:spPr>
          <a:xfrm flipH="1">
            <a:off x="5710770" y="6795406"/>
            <a:ext cx="86123" cy="1442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20" idx="6"/>
            <a:endCxn id="17" idx="2"/>
          </p:cNvCxnSpPr>
          <p:nvPr/>
        </p:nvCxnSpPr>
        <p:spPr>
          <a:xfrm flipV="1">
            <a:off x="5959453" y="6598713"/>
            <a:ext cx="1261464" cy="34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  <a:stCxn id="20" idx="7"/>
            <a:endCxn id="14" idx="3"/>
          </p:cNvCxnSpPr>
          <p:nvPr/>
        </p:nvCxnSpPr>
        <p:spPr>
          <a:xfrm flipV="1">
            <a:off x="5911839" y="5324686"/>
            <a:ext cx="1277410" cy="119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stCxn id="11" idx="5"/>
            <a:endCxn id="23" idx="1"/>
          </p:cNvCxnSpPr>
          <p:nvPr/>
        </p:nvCxnSpPr>
        <p:spPr>
          <a:xfrm>
            <a:off x="4318223" y="5521980"/>
            <a:ext cx="1277599" cy="276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  <a:stCxn id="23" idx="2"/>
            <a:endCxn id="22" idx="5"/>
          </p:cNvCxnSpPr>
          <p:nvPr/>
        </p:nvCxnSpPr>
        <p:spPr>
          <a:xfrm flipH="1" flipV="1">
            <a:off x="4377783" y="7648913"/>
            <a:ext cx="1170426" cy="75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  <a:stCxn id="22" idx="1"/>
            <a:endCxn id="21" idx="5"/>
          </p:cNvCxnSpPr>
          <p:nvPr/>
        </p:nvCxnSpPr>
        <p:spPr>
          <a:xfrm flipH="1" flipV="1">
            <a:off x="3313423" y="6664672"/>
            <a:ext cx="834466" cy="75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  <a:stCxn id="21" idx="7"/>
            <a:endCxn id="11" idx="3"/>
          </p:cNvCxnSpPr>
          <p:nvPr/>
        </p:nvCxnSpPr>
        <p:spPr>
          <a:xfrm flipV="1">
            <a:off x="3313423" y="5521980"/>
            <a:ext cx="774906" cy="91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stCxn id="21" idx="6"/>
            <a:endCxn id="20" idx="2"/>
          </p:cNvCxnSpPr>
          <p:nvPr/>
        </p:nvCxnSpPr>
        <p:spPr>
          <a:xfrm>
            <a:off x="3361037" y="6549726"/>
            <a:ext cx="2273296" cy="8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BE0A265-9D3F-4262-9698-73D73E3E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TSP: Traveling Salesman Problem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148CB53-C399-48E3-9D48-93D5D0525F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0480" y="2167467"/>
            <a:ext cx="11054080" cy="2167467"/>
          </a:xfrm>
          <a:ln>
            <a:noFill/>
          </a:ln>
        </p:spPr>
        <p:txBody>
          <a:bodyPr>
            <a:normAutofit/>
          </a:bodyPr>
          <a:lstStyle/>
          <a:p>
            <a:pPr marL="65023" indent="0">
              <a:buNone/>
            </a:pPr>
            <a:r>
              <a:rPr lang="en-US" sz="3413" b="1" dirty="0"/>
              <a:t>Given</a:t>
            </a:r>
            <a:r>
              <a:rPr lang="pl-PL" sz="3413" b="1" dirty="0"/>
              <a:t>:</a:t>
            </a:r>
            <a:r>
              <a:rPr lang="en-US" sz="3413" dirty="0"/>
              <a:t> a graph with</a:t>
            </a:r>
            <a:r>
              <a:rPr lang="pl-PL" sz="3413" dirty="0"/>
              <a:t> weights on edges</a:t>
            </a:r>
            <a:br>
              <a:rPr lang="pl-PL" sz="3413" dirty="0"/>
            </a:br>
            <a:r>
              <a:rPr lang="pl-PL" sz="3413" b="1" dirty="0"/>
              <a:t>F</a:t>
            </a:r>
            <a:r>
              <a:rPr lang="en-US" sz="3413" b="1" dirty="0" err="1"/>
              <a:t>ind</a:t>
            </a:r>
            <a:r>
              <a:rPr lang="pl-PL" sz="3413" b="1" dirty="0"/>
              <a:t>:</a:t>
            </a:r>
            <a:r>
              <a:rPr lang="en-US" sz="3413" dirty="0"/>
              <a:t> the shortest </a:t>
            </a:r>
            <a:r>
              <a:rPr lang="pl-PL" sz="3413" dirty="0"/>
              <a:t>tour that visits all vertices at least once</a:t>
            </a:r>
            <a:endParaRPr lang="en-US" sz="3413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2F916F-B6E8-430E-BE8C-19E4B3F23CEA}"/>
              </a:ext>
            </a:extLst>
          </p:cNvPr>
          <p:cNvSpPr/>
          <p:nvPr/>
        </p:nvSpPr>
        <p:spPr>
          <a:xfrm>
            <a:off x="8619836" y="4602193"/>
            <a:ext cx="325120" cy="325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66" name="3">
            <a:extLst>
              <a:ext uri="{FF2B5EF4-FFF2-40B4-BE49-F238E27FC236}">
                <a16:creationId xmlns:a16="http://schemas.microsoft.com/office/drawing/2014/main" id="{6CEFE4FA-2143-4613-9BAF-AFD595C2DCBD}"/>
              </a:ext>
            </a:extLst>
          </p:cNvPr>
          <p:cNvSpPr txBox="1"/>
          <p:nvPr/>
        </p:nvSpPr>
        <p:spPr>
          <a:xfrm>
            <a:off x="5651887" y="3828039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70" name="3">
            <a:extLst>
              <a:ext uri="{FF2B5EF4-FFF2-40B4-BE49-F238E27FC236}">
                <a16:creationId xmlns:a16="http://schemas.microsoft.com/office/drawing/2014/main" id="{AAE04CE7-2B61-46A3-B94F-A424C2B66F3A}"/>
              </a:ext>
            </a:extLst>
          </p:cNvPr>
          <p:cNvSpPr txBox="1"/>
          <p:nvPr/>
        </p:nvSpPr>
        <p:spPr>
          <a:xfrm>
            <a:off x="5220512" y="4543026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6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7" name="3">
            <a:extLst>
              <a:ext uri="{FF2B5EF4-FFF2-40B4-BE49-F238E27FC236}">
                <a16:creationId xmlns:a16="http://schemas.microsoft.com/office/drawing/2014/main" id="{A9AB814D-854C-4399-9073-E2F3D324F6A1}"/>
              </a:ext>
            </a:extLst>
          </p:cNvPr>
          <p:cNvSpPr txBox="1"/>
          <p:nvPr/>
        </p:nvSpPr>
        <p:spPr>
          <a:xfrm>
            <a:off x="6156894" y="4542260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5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0" name="3">
            <a:extLst>
              <a:ext uri="{FF2B5EF4-FFF2-40B4-BE49-F238E27FC236}">
                <a16:creationId xmlns:a16="http://schemas.microsoft.com/office/drawing/2014/main" id="{CFFB04A2-7E06-43DF-9D61-929F5C674F05}"/>
              </a:ext>
            </a:extLst>
          </p:cNvPr>
          <p:cNvSpPr txBox="1"/>
          <p:nvPr/>
        </p:nvSpPr>
        <p:spPr>
          <a:xfrm>
            <a:off x="6835631" y="4382214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2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3" name="3">
            <a:extLst>
              <a:ext uri="{FF2B5EF4-FFF2-40B4-BE49-F238E27FC236}">
                <a16:creationId xmlns:a16="http://schemas.microsoft.com/office/drawing/2014/main" id="{B0F7407F-83A9-4EB0-A7FE-EE971355B489}"/>
              </a:ext>
            </a:extLst>
          </p:cNvPr>
          <p:cNvSpPr txBox="1"/>
          <p:nvPr/>
        </p:nvSpPr>
        <p:spPr>
          <a:xfrm>
            <a:off x="4429137" y="4494139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5" name="3">
            <a:extLst>
              <a:ext uri="{FF2B5EF4-FFF2-40B4-BE49-F238E27FC236}">
                <a16:creationId xmlns:a16="http://schemas.microsoft.com/office/drawing/2014/main" id="{390A4DA0-034C-475A-9970-D3D04959A40C}"/>
              </a:ext>
            </a:extLst>
          </p:cNvPr>
          <p:cNvSpPr txBox="1"/>
          <p:nvPr/>
        </p:nvSpPr>
        <p:spPr>
          <a:xfrm>
            <a:off x="8027327" y="4684777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6" name="3">
            <a:extLst>
              <a:ext uri="{FF2B5EF4-FFF2-40B4-BE49-F238E27FC236}">
                <a16:creationId xmlns:a16="http://schemas.microsoft.com/office/drawing/2014/main" id="{CA2AAFDB-3204-4A94-BF38-3464F994CD00}"/>
              </a:ext>
            </a:extLst>
          </p:cNvPr>
          <p:cNvSpPr txBox="1"/>
          <p:nvPr/>
        </p:nvSpPr>
        <p:spPr>
          <a:xfrm>
            <a:off x="6350982" y="5190697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4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7" name="3">
            <a:extLst>
              <a:ext uri="{FF2B5EF4-FFF2-40B4-BE49-F238E27FC236}">
                <a16:creationId xmlns:a16="http://schemas.microsoft.com/office/drawing/2014/main" id="{6F310271-7A33-433C-9210-F2FB79C52AAD}"/>
              </a:ext>
            </a:extLst>
          </p:cNvPr>
          <p:cNvSpPr txBox="1"/>
          <p:nvPr/>
        </p:nvSpPr>
        <p:spPr>
          <a:xfrm>
            <a:off x="4876406" y="5279855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8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8" name="3">
            <a:extLst>
              <a:ext uri="{FF2B5EF4-FFF2-40B4-BE49-F238E27FC236}">
                <a16:creationId xmlns:a16="http://schemas.microsoft.com/office/drawing/2014/main" id="{257DDFD0-6886-423F-AD80-79D250751413}"/>
              </a:ext>
            </a:extLst>
          </p:cNvPr>
          <p:cNvSpPr txBox="1"/>
          <p:nvPr/>
        </p:nvSpPr>
        <p:spPr>
          <a:xfrm>
            <a:off x="3598538" y="5742417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4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9" name="3">
            <a:extLst>
              <a:ext uri="{FF2B5EF4-FFF2-40B4-BE49-F238E27FC236}">
                <a16:creationId xmlns:a16="http://schemas.microsoft.com/office/drawing/2014/main" id="{6902D542-0B85-41A0-B2F1-09A15C3E0D62}"/>
              </a:ext>
            </a:extLst>
          </p:cNvPr>
          <p:cNvSpPr txBox="1"/>
          <p:nvPr/>
        </p:nvSpPr>
        <p:spPr>
          <a:xfrm>
            <a:off x="4256388" y="6333960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05CFA167-2899-48B8-B874-7E26B0623839}"/>
              </a:ext>
            </a:extLst>
          </p:cNvPr>
          <p:cNvSpPr txBox="1"/>
          <p:nvPr/>
        </p:nvSpPr>
        <p:spPr>
          <a:xfrm>
            <a:off x="7845990" y="6362751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1" name="3">
            <a:extLst>
              <a:ext uri="{FF2B5EF4-FFF2-40B4-BE49-F238E27FC236}">
                <a16:creationId xmlns:a16="http://schemas.microsoft.com/office/drawing/2014/main" id="{19FE2641-A4C9-4F7E-9566-7D2F5906C8CC}"/>
              </a:ext>
            </a:extLst>
          </p:cNvPr>
          <p:cNvSpPr txBox="1"/>
          <p:nvPr/>
        </p:nvSpPr>
        <p:spPr>
          <a:xfrm>
            <a:off x="6385991" y="8024318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3" name="3">
            <a:extLst>
              <a:ext uri="{FF2B5EF4-FFF2-40B4-BE49-F238E27FC236}">
                <a16:creationId xmlns:a16="http://schemas.microsoft.com/office/drawing/2014/main" id="{1A781D88-8A5F-4A8B-B5F9-580BD2720086}"/>
              </a:ext>
            </a:extLst>
          </p:cNvPr>
          <p:cNvSpPr txBox="1"/>
          <p:nvPr/>
        </p:nvSpPr>
        <p:spPr>
          <a:xfrm>
            <a:off x="4752223" y="7750541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8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4" name="3">
            <a:extLst>
              <a:ext uri="{FF2B5EF4-FFF2-40B4-BE49-F238E27FC236}">
                <a16:creationId xmlns:a16="http://schemas.microsoft.com/office/drawing/2014/main" id="{6555C5D2-2177-43D9-AC8F-C05B226B14BB}"/>
              </a:ext>
            </a:extLst>
          </p:cNvPr>
          <p:cNvSpPr txBox="1"/>
          <p:nvPr/>
        </p:nvSpPr>
        <p:spPr>
          <a:xfrm>
            <a:off x="3589515" y="6805884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4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6" name="3">
            <a:extLst>
              <a:ext uri="{FF2B5EF4-FFF2-40B4-BE49-F238E27FC236}">
                <a16:creationId xmlns:a16="http://schemas.microsoft.com/office/drawing/2014/main" id="{D8419A59-1B19-4BCB-9AB8-670A416F9E78}"/>
              </a:ext>
            </a:extLst>
          </p:cNvPr>
          <p:cNvSpPr txBox="1"/>
          <p:nvPr/>
        </p:nvSpPr>
        <p:spPr>
          <a:xfrm>
            <a:off x="8475236" y="5569593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7" name="3">
            <a:extLst>
              <a:ext uri="{FF2B5EF4-FFF2-40B4-BE49-F238E27FC236}">
                <a16:creationId xmlns:a16="http://schemas.microsoft.com/office/drawing/2014/main" id="{F66B50E0-679A-43AC-8ABB-52FFF2DEAAFE}"/>
              </a:ext>
            </a:extLst>
          </p:cNvPr>
          <p:cNvSpPr txBox="1"/>
          <p:nvPr/>
        </p:nvSpPr>
        <p:spPr>
          <a:xfrm>
            <a:off x="6464768" y="6397722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848B5750-05E4-417F-A9F9-A1F058A10A26}"/>
              </a:ext>
            </a:extLst>
          </p:cNvPr>
          <p:cNvSpPr txBox="1"/>
          <p:nvPr/>
        </p:nvSpPr>
        <p:spPr>
          <a:xfrm>
            <a:off x="4892449" y="6808411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5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9" name="3">
            <a:extLst>
              <a:ext uri="{FF2B5EF4-FFF2-40B4-BE49-F238E27FC236}">
                <a16:creationId xmlns:a16="http://schemas.microsoft.com/office/drawing/2014/main" id="{37B8E110-50B2-4204-803C-8131DA46F8B0}"/>
              </a:ext>
            </a:extLst>
          </p:cNvPr>
          <p:cNvSpPr txBox="1"/>
          <p:nvPr/>
        </p:nvSpPr>
        <p:spPr>
          <a:xfrm>
            <a:off x="6553121" y="7224166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6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1" name="3">
            <a:extLst>
              <a:ext uri="{FF2B5EF4-FFF2-40B4-BE49-F238E27FC236}">
                <a16:creationId xmlns:a16="http://schemas.microsoft.com/office/drawing/2014/main" id="{E92CD0DA-62C4-4278-ACDD-FCC6F4C7CBEC}"/>
              </a:ext>
            </a:extLst>
          </p:cNvPr>
          <p:cNvSpPr txBox="1"/>
          <p:nvPr/>
        </p:nvSpPr>
        <p:spPr>
          <a:xfrm>
            <a:off x="8037564" y="7908068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2" name="3">
            <a:extLst>
              <a:ext uri="{FF2B5EF4-FFF2-40B4-BE49-F238E27FC236}">
                <a16:creationId xmlns:a16="http://schemas.microsoft.com/office/drawing/2014/main" id="{4976030A-3147-4DAE-AE34-E7B87CE23883}"/>
              </a:ext>
            </a:extLst>
          </p:cNvPr>
          <p:cNvSpPr txBox="1"/>
          <p:nvPr/>
        </p:nvSpPr>
        <p:spPr>
          <a:xfrm>
            <a:off x="6392396" y="5736564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8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3" name="3">
            <a:extLst>
              <a:ext uri="{FF2B5EF4-FFF2-40B4-BE49-F238E27FC236}">
                <a16:creationId xmlns:a16="http://schemas.microsoft.com/office/drawing/2014/main" id="{BC509B45-DDEF-4528-866C-948A1B9C0E37}"/>
              </a:ext>
            </a:extLst>
          </p:cNvPr>
          <p:cNvSpPr txBox="1"/>
          <p:nvPr/>
        </p:nvSpPr>
        <p:spPr>
          <a:xfrm>
            <a:off x="7216918" y="5683939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5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4" name="3">
            <a:extLst>
              <a:ext uri="{FF2B5EF4-FFF2-40B4-BE49-F238E27FC236}">
                <a16:creationId xmlns:a16="http://schemas.microsoft.com/office/drawing/2014/main" id="{EEFCC7CF-273C-46FC-B312-96C970B3C2B2}"/>
              </a:ext>
            </a:extLst>
          </p:cNvPr>
          <p:cNvSpPr txBox="1"/>
          <p:nvPr/>
        </p:nvSpPr>
        <p:spPr>
          <a:xfrm>
            <a:off x="8522850" y="7114323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400" dirty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105" name="3">
            <a:extLst>
              <a:ext uri="{FF2B5EF4-FFF2-40B4-BE49-F238E27FC236}">
                <a16:creationId xmlns:a16="http://schemas.microsoft.com/office/drawing/2014/main" id="{19492367-927C-45C6-B00D-0627250F60F0}"/>
              </a:ext>
            </a:extLst>
          </p:cNvPr>
          <p:cNvSpPr txBox="1"/>
          <p:nvPr/>
        </p:nvSpPr>
        <p:spPr>
          <a:xfrm>
            <a:off x="5592908" y="7347648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6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81" name="Curved Connector 80"/>
          <p:cNvCxnSpPr>
            <a:cxnSpLocks/>
            <a:stCxn id="11" idx="7"/>
            <a:endCxn id="13" idx="1"/>
          </p:cNvCxnSpPr>
          <p:nvPr/>
        </p:nvCxnSpPr>
        <p:spPr>
          <a:xfrm rot="16200000" flipH="1">
            <a:off x="4876256" y="4734053"/>
            <a:ext cx="182187" cy="1298253"/>
          </a:xfrm>
          <a:prstGeom prst="curvedConnector3">
            <a:avLst>
              <a:gd name="adj1" fmla="val -6182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cxnSpLocks/>
            <a:stCxn id="21" idx="4"/>
            <a:endCxn id="22" idx="2"/>
          </p:cNvCxnSpPr>
          <p:nvPr/>
        </p:nvCxnSpPr>
        <p:spPr>
          <a:xfrm rot="16200000" flipH="1">
            <a:off x="3238536" y="6672226"/>
            <a:ext cx="821680" cy="901800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cxnSpLocks/>
            <a:stCxn id="22" idx="5"/>
            <a:endCxn id="23" idx="2"/>
          </p:cNvCxnSpPr>
          <p:nvPr/>
        </p:nvCxnSpPr>
        <p:spPr>
          <a:xfrm rot="16200000" flipH="1">
            <a:off x="4586976" y="7439720"/>
            <a:ext cx="752040" cy="117042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cxnSpLocks/>
            <a:stCxn id="20" idx="5"/>
            <a:endCxn id="19" idx="2"/>
          </p:cNvCxnSpPr>
          <p:nvPr/>
        </p:nvCxnSpPr>
        <p:spPr>
          <a:xfrm rot="16200000" flipH="1">
            <a:off x="5892543" y="6767087"/>
            <a:ext cx="1328040" cy="1289451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cxnSpLocks/>
            <a:stCxn id="19" idx="5"/>
            <a:endCxn id="18" idx="3"/>
          </p:cNvCxnSpPr>
          <p:nvPr/>
        </p:nvCxnSpPr>
        <p:spPr>
          <a:xfrm rot="16200000" flipH="1">
            <a:off x="8095583" y="7573993"/>
            <a:ext cx="108373" cy="1341946"/>
          </a:xfrm>
          <a:prstGeom prst="curvedConnector3">
            <a:avLst>
              <a:gd name="adj1" fmla="val 25495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reeform 149"/>
          <p:cNvSpPr/>
          <p:nvPr/>
        </p:nvSpPr>
        <p:spPr>
          <a:xfrm>
            <a:off x="5572174" y="6777233"/>
            <a:ext cx="186982" cy="1464320"/>
          </a:xfrm>
          <a:custGeom>
            <a:avLst/>
            <a:gdLst>
              <a:gd name="connsiteX0" fmla="*/ 66672 w 131472"/>
              <a:gd name="connsiteY0" fmla="*/ 1029600 h 1029600"/>
              <a:gd name="connsiteX1" fmla="*/ 1872 w 131472"/>
              <a:gd name="connsiteY1" fmla="*/ 374400 h 1029600"/>
              <a:gd name="connsiteX2" fmla="*/ 131472 w 131472"/>
              <a:gd name="connsiteY2" fmla="*/ 0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72" h="1029600">
                <a:moveTo>
                  <a:pt x="66672" y="1029600"/>
                </a:moveTo>
                <a:cubicBezTo>
                  <a:pt x="28872" y="787800"/>
                  <a:pt x="-8928" y="546000"/>
                  <a:pt x="1872" y="374400"/>
                </a:cubicBezTo>
                <a:cubicBezTo>
                  <a:pt x="12672" y="202800"/>
                  <a:pt x="72072" y="101400"/>
                  <a:pt x="131472" y="0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cxnSp>
        <p:nvCxnSpPr>
          <p:cNvPr id="215" name="Curved Connector 80">
            <a:extLst>
              <a:ext uri="{FF2B5EF4-FFF2-40B4-BE49-F238E27FC236}">
                <a16:creationId xmlns:a16="http://schemas.microsoft.com/office/drawing/2014/main" id="{A34F055A-62FE-4686-84D2-873C26E3A4E1}"/>
              </a:ext>
            </a:extLst>
          </p:cNvPr>
          <p:cNvCxnSpPr>
            <a:cxnSpLocks/>
            <a:stCxn id="13" idx="4"/>
            <a:endCxn id="11" idx="5"/>
          </p:cNvCxnSpPr>
          <p:nvPr/>
        </p:nvCxnSpPr>
        <p:spPr>
          <a:xfrm rot="5400000" flipH="1">
            <a:off x="4909923" y="4930280"/>
            <a:ext cx="229799" cy="1413200"/>
          </a:xfrm>
          <a:prstGeom prst="curvedConnector3">
            <a:avLst>
              <a:gd name="adj1" fmla="val -9947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80">
            <a:extLst>
              <a:ext uri="{FF2B5EF4-FFF2-40B4-BE49-F238E27FC236}">
                <a16:creationId xmlns:a16="http://schemas.microsoft.com/office/drawing/2014/main" id="{9C2082D6-F1CB-45C8-991A-80EF0692DC29}"/>
              </a:ext>
            </a:extLst>
          </p:cNvPr>
          <p:cNvCxnSpPr>
            <a:cxnSpLocks/>
            <a:stCxn id="11" idx="4"/>
            <a:endCxn id="21" idx="6"/>
          </p:cNvCxnSpPr>
          <p:nvPr/>
        </p:nvCxnSpPr>
        <p:spPr>
          <a:xfrm rot="5400000">
            <a:off x="3292090" y="5638539"/>
            <a:ext cx="980133" cy="842240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cxnSpLocks/>
            <a:stCxn id="14" idx="0"/>
            <a:endCxn id="9" idx="6"/>
          </p:cNvCxnSpPr>
          <p:nvPr/>
        </p:nvCxnSpPr>
        <p:spPr>
          <a:xfrm rot="16200000" flipV="1">
            <a:off x="6577556" y="4320539"/>
            <a:ext cx="976605" cy="47667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cxnSpLocks/>
            <a:stCxn id="9" idx="1"/>
            <a:endCxn id="4" idx="7"/>
          </p:cNvCxnSpPr>
          <p:nvPr/>
        </p:nvCxnSpPr>
        <p:spPr>
          <a:xfrm rot="16200000" flipH="1" flipV="1">
            <a:off x="5772625" y="3183482"/>
            <a:ext cx="5244" cy="1549533"/>
          </a:xfrm>
          <a:prstGeom prst="curvedConnector3">
            <a:avLst>
              <a:gd name="adj1" fmla="val -526722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cxnSpLocks/>
            <a:stCxn id="18" idx="7"/>
            <a:endCxn id="16" idx="6"/>
          </p:cNvCxnSpPr>
          <p:nvPr/>
        </p:nvCxnSpPr>
        <p:spPr>
          <a:xfrm rot="16200000" flipV="1">
            <a:off x="8161889" y="7180512"/>
            <a:ext cx="1402280" cy="375214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cxnSpLocks/>
            <a:stCxn id="16" idx="3"/>
            <a:endCxn id="17" idx="5"/>
          </p:cNvCxnSpPr>
          <p:nvPr/>
        </p:nvCxnSpPr>
        <p:spPr>
          <a:xfrm rot="5400000" flipH="1">
            <a:off x="7914036" y="6298047"/>
            <a:ext cx="68267" cy="899493"/>
          </a:xfrm>
          <a:prstGeom prst="curvedConnector3">
            <a:avLst>
              <a:gd name="adj1" fmla="val -15599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7418036" y="4663905"/>
            <a:ext cx="1228587" cy="423727"/>
          </a:xfrm>
          <a:custGeom>
            <a:avLst/>
            <a:gdLst>
              <a:gd name="connsiteX0" fmla="*/ 856800 w 856800"/>
              <a:gd name="connsiteY0" fmla="*/ 5652 h 315252"/>
              <a:gd name="connsiteX1" fmla="*/ 352800 w 856800"/>
              <a:gd name="connsiteY1" fmla="*/ 41652 h 315252"/>
              <a:gd name="connsiteX2" fmla="*/ 0 w 856800"/>
              <a:gd name="connsiteY2" fmla="*/ 315252 h 31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800" h="315252">
                <a:moveTo>
                  <a:pt x="856800" y="5652"/>
                </a:moveTo>
                <a:cubicBezTo>
                  <a:pt x="676200" y="-2148"/>
                  <a:pt x="495600" y="-9948"/>
                  <a:pt x="352800" y="41652"/>
                </a:cubicBezTo>
                <a:cubicBezTo>
                  <a:pt x="210000" y="93252"/>
                  <a:pt x="105000" y="204252"/>
                  <a:pt x="0" y="315252"/>
                </a:cubicBezTo>
              </a:path>
            </a:pathLst>
          </a:cu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120" dirty="0"/>
          </a:p>
        </p:txBody>
      </p:sp>
      <p:cxnSp>
        <p:nvCxnSpPr>
          <p:cNvPr id="217" name="Curved Connector 135">
            <a:extLst>
              <a:ext uri="{FF2B5EF4-FFF2-40B4-BE49-F238E27FC236}">
                <a16:creationId xmlns:a16="http://schemas.microsoft.com/office/drawing/2014/main" id="{CA97EC40-6CC4-41EB-985A-91B58184EEDD}"/>
              </a:ext>
            </a:extLst>
          </p:cNvPr>
          <p:cNvCxnSpPr>
            <a:cxnSpLocks/>
            <a:stCxn id="17" idx="6"/>
            <a:endCxn id="14" idx="6"/>
          </p:cNvCxnSpPr>
          <p:nvPr/>
        </p:nvCxnSpPr>
        <p:spPr>
          <a:xfrm flipH="1" flipV="1">
            <a:off x="7466756" y="5209739"/>
            <a:ext cx="79280" cy="1388974"/>
          </a:xfrm>
          <a:prstGeom prst="curvedConnector3">
            <a:avLst>
              <a:gd name="adj1" fmla="val -288345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135">
            <a:extLst>
              <a:ext uri="{FF2B5EF4-FFF2-40B4-BE49-F238E27FC236}">
                <a16:creationId xmlns:a16="http://schemas.microsoft.com/office/drawing/2014/main" id="{B5086202-1A1F-47D4-950D-84C2D40A0A26}"/>
              </a:ext>
            </a:extLst>
          </p:cNvPr>
          <p:cNvCxnSpPr>
            <a:cxnSpLocks/>
            <a:stCxn id="14" idx="6"/>
            <a:endCxn id="73" idx="4"/>
          </p:cNvCxnSpPr>
          <p:nvPr/>
        </p:nvCxnSpPr>
        <p:spPr>
          <a:xfrm flipV="1">
            <a:off x="7466756" y="4927313"/>
            <a:ext cx="1315640" cy="282426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cxnSpLocks/>
            <a:stCxn id="4" idx="2"/>
            <a:endCxn id="11" idx="0"/>
          </p:cNvCxnSpPr>
          <p:nvPr/>
        </p:nvCxnSpPr>
        <p:spPr>
          <a:xfrm rot="10800000" flipV="1">
            <a:off x="4203277" y="4075817"/>
            <a:ext cx="519697" cy="1168655"/>
          </a:xfrm>
          <a:prstGeom prst="curved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3">
            <a:extLst>
              <a:ext uri="{FF2B5EF4-FFF2-40B4-BE49-F238E27FC236}">
                <a16:creationId xmlns:a16="http://schemas.microsoft.com/office/drawing/2014/main" id="{DB2670F5-4564-4026-B7D6-EA6C1136C6A9}"/>
              </a:ext>
            </a:extLst>
          </p:cNvPr>
          <p:cNvSpPr txBox="1"/>
          <p:nvPr/>
        </p:nvSpPr>
        <p:spPr>
          <a:xfrm>
            <a:off x="7238710" y="6986360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1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59" name="Straight Connector 58"/>
          <p:cNvCxnSpPr>
            <a:cxnSpLocks/>
            <a:stCxn id="18" idx="1"/>
            <a:endCxn id="20" idx="5"/>
          </p:cNvCxnSpPr>
          <p:nvPr/>
        </p:nvCxnSpPr>
        <p:spPr>
          <a:xfrm flipH="1" flipV="1">
            <a:off x="5911839" y="6747793"/>
            <a:ext cx="2908904" cy="132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3">
            <a:extLst>
              <a:ext uri="{FF2B5EF4-FFF2-40B4-BE49-F238E27FC236}">
                <a16:creationId xmlns:a16="http://schemas.microsoft.com/office/drawing/2014/main" id="{B2F26AB3-C64A-45E0-8D6F-AE7AB8551208}"/>
              </a:ext>
            </a:extLst>
          </p:cNvPr>
          <p:cNvSpPr txBox="1"/>
          <p:nvPr/>
        </p:nvSpPr>
        <p:spPr>
          <a:xfrm>
            <a:off x="7755324" y="7336360"/>
            <a:ext cx="297893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2</a:t>
            </a:r>
            <a:endParaRPr sz="2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4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aveling Salesman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TSP: </a:t>
            </a:r>
            <a:r>
              <a:rPr dirty="0"/>
              <a:t>Traveling Salesman Problem</a:t>
            </a:r>
          </a:p>
        </p:txBody>
      </p:sp>
      <p:sp>
        <p:nvSpPr>
          <p:cNvPr id="143" name="Variants studied in mathematics by Hamilton and Kirkman already in the 1800’s…"/>
          <p:cNvSpPr txBox="1">
            <a:spLocks noGrp="1"/>
          </p:cNvSpPr>
          <p:nvPr>
            <p:ph type="body" idx="1"/>
          </p:nvPr>
        </p:nvSpPr>
        <p:spPr>
          <a:xfrm>
            <a:off x="493402" y="2196552"/>
            <a:ext cx="7363917" cy="48611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+mj-lt"/>
              </a:rPr>
              <a:t>Variants studied in mathematics by Hamilton and Kirkman already in the 1800’s</a:t>
            </a:r>
            <a:endParaRPr lang="pl-PL" dirty="0">
              <a:latin typeface="+mj-lt"/>
            </a:endParaRPr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+mj-lt"/>
              </a:rPr>
              <a:t>Benchmark problem</a:t>
            </a:r>
            <a:r>
              <a:rPr lang="pl-PL" dirty="0">
                <a:latin typeface="+mj-lt"/>
              </a:rPr>
              <a:t> for </a:t>
            </a:r>
            <a:r>
              <a:rPr lang="pl-PL" dirty="0" err="1">
                <a:latin typeface="+mj-lt"/>
              </a:rPr>
              <a:t>algorithmic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techniques</a:t>
            </a:r>
            <a:r>
              <a:rPr lang="pl-PL" dirty="0">
                <a:latin typeface="+mj-lt"/>
              </a:rPr>
              <a:t> of </a:t>
            </a:r>
            <a:r>
              <a:rPr lang="pl-PL" dirty="0" err="1">
                <a:latin typeface="+mj-lt"/>
              </a:rPr>
              <a:t>today</a:t>
            </a:r>
            <a:r>
              <a:rPr dirty="0">
                <a:latin typeface="+mj-lt"/>
              </a:rPr>
              <a:t>:</a:t>
            </a:r>
            <a:endParaRPr lang="pl-PL" dirty="0">
              <a:latin typeface="+mj-lt"/>
            </a:endParaRPr>
          </a:p>
          <a:p>
            <a:pPr marL="787400" lvl="1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+mj-lt"/>
              </a:rPr>
              <a:t>one of the most studied</a:t>
            </a:r>
            <a:r>
              <a:rPr lang="pl-PL" dirty="0">
                <a:latin typeface="+mj-lt"/>
              </a:rPr>
              <a:t> </a:t>
            </a:r>
            <a:r>
              <a:rPr dirty="0">
                <a:latin typeface="+mj-lt"/>
              </a:rPr>
              <a:t>NP-hard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combinatorial </a:t>
            </a:r>
            <a:r>
              <a:rPr dirty="0">
                <a:latin typeface="+mj-lt"/>
              </a:rPr>
              <a:t>optimization problem</a:t>
            </a:r>
            <a:r>
              <a:rPr lang="pl-PL" dirty="0">
                <a:latin typeface="+mj-lt"/>
              </a:rPr>
              <a:t>s</a:t>
            </a:r>
          </a:p>
          <a:p>
            <a:pPr marL="787400" lvl="1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+mj-lt"/>
              </a:rPr>
              <a:t>state of knowledge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is </a:t>
            </a:r>
            <a:r>
              <a:rPr lang="pl-PL" dirty="0">
                <a:latin typeface="+mj-lt"/>
              </a:rPr>
              <a:t>far from satisfactory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71644">
            <a:off x="7908712" y="4367819"/>
            <a:ext cx="3529972" cy="5058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1644">
            <a:off x="8297613" y="4343744"/>
            <a:ext cx="3529972" cy="5058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1644">
            <a:off x="8788584" y="4403933"/>
            <a:ext cx="3470325" cy="5058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1644">
            <a:off x="9374025" y="4528226"/>
            <a:ext cx="3316107" cy="5058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8369"/>
            <a:ext cx="6648994" cy="24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333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2DE9D120-3B9E-4392-AF78-68D5DC98250D}"/>
              </a:ext>
            </a:extLst>
          </p:cNvPr>
          <p:cNvSpPr/>
          <p:nvPr/>
        </p:nvSpPr>
        <p:spPr>
          <a:xfrm>
            <a:off x="1607315" y="2680483"/>
            <a:ext cx="9993370" cy="3461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kumimoji="0" lang="pl-PL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Goal: design </a:t>
            </a:r>
            <a:br>
              <a:rPr kumimoji="0" lang="pl-PL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</a:br>
            <a:r>
              <a:rPr kumimoji="0" lang="pl-PL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optimal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3BA1F8-1176-4FE6-912A-85AD2A2FEB5B}"/>
              </a:ext>
            </a:extLst>
          </p:cNvPr>
          <p:cNvSpPr/>
          <p:nvPr/>
        </p:nvSpPr>
        <p:spPr>
          <a:xfrm>
            <a:off x="363480" y="2035727"/>
            <a:ext cx="4056120" cy="1289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efficient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1F940-0AA7-4363-BEB4-1ADBD1140384}"/>
              </a:ext>
            </a:extLst>
          </p:cNvPr>
          <p:cNvSpPr/>
          <p:nvPr/>
        </p:nvSpPr>
        <p:spPr>
          <a:xfrm>
            <a:off x="6076150" y="1116376"/>
            <a:ext cx="6577870" cy="1843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reliable</a:t>
            </a:r>
            <a:b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</a:b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(high-quality</a:t>
            </a:r>
            <a:r>
              <a:rPr kumimoji="0" lang="pl-PL" sz="36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 solutions)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sym typeface="Helvetica Neue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FE8A8-458F-40B1-9D47-E183668E52EE}"/>
              </a:ext>
            </a:extLst>
          </p:cNvPr>
          <p:cNvSpPr/>
          <p:nvPr/>
        </p:nvSpPr>
        <p:spPr>
          <a:xfrm>
            <a:off x="4102465" y="5862548"/>
            <a:ext cx="6577870" cy="1843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solid understanding (provable guarantees)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13400-FF0F-4BA3-B948-BCF81F50F91C}"/>
              </a:ext>
            </a:extLst>
          </p:cNvPr>
          <p:cNvSpPr txBox="1"/>
          <p:nvPr/>
        </p:nvSpPr>
        <p:spPr>
          <a:xfrm>
            <a:off x="363480" y="1225840"/>
            <a:ext cx="405612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polynomial-time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22193-3CAC-41D4-AF38-4648EE05331D}"/>
              </a:ext>
            </a:extLst>
          </p:cNvPr>
          <p:cNvSpPr txBox="1"/>
          <p:nvPr/>
        </p:nvSpPr>
        <p:spPr>
          <a:xfrm>
            <a:off x="6076150" y="366232"/>
            <a:ext cx="657787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finds optimal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BCADE-6FFE-46BD-8DDF-96B6C8DF5BF0}"/>
              </a:ext>
            </a:extLst>
          </p:cNvPr>
          <p:cNvSpPr txBox="1"/>
          <p:nvPr/>
        </p:nvSpPr>
        <p:spPr>
          <a:xfrm>
            <a:off x="4102465" y="7861166"/>
            <a:ext cx="657787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for every instance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FC1738-74BB-4EF9-BD9F-1B8D9A19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18" y="605384"/>
            <a:ext cx="8761781" cy="6571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6EABB-B25A-4144-B580-6A65CC258055}"/>
              </a:ext>
            </a:extLst>
          </p:cNvPr>
          <p:cNvSpPr txBox="1"/>
          <p:nvPr/>
        </p:nvSpPr>
        <p:spPr>
          <a:xfrm>
            <a:off x="4673600" y="2521488"/>
            <a:ext cx="575188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NP-hardness</a:t>
            </a:r>
          </a:p>
        </p:txBody>
      </p:sp>
    </p:spTree>
    <p:extLst>
      <p:ext uri="{BB962C8B-B14F-4D97-AF65-F5344CB8AC3E}">
        <p14:creationId xmlns:p14="http://schemas.microsoft.com/office/powerpoint/2010/main" val="103035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BA1F8-1176-4FE6-912A-85AD2A2FEB5B}"/>
              </a:ext>
            </a:extLst>
          </p:cNvPr>
          <p:cNvSpPr/>
          <p:nvPr/>
        </p:nvSpPr>
        <p:spPr>
          <a:xfrm>
            <a:off x="363480" y="2035727"/>
            <a:ext cx="4056120" cy="1289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efficient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1F940-0AA7-4363-BEB4-1ADBD1140384}"/>
              </a:ext>
            </a:extLst>
          </p:cNvPr>
          <p:cNvSpPr/>
          <p:nvPr/>
        </p:nvSpPr>
        <p:spPr>
          <a:xfrm>
            <a:off x="6076150" y="1116376"/>
            <a:ext cx="6577870" cy="1843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reliable</a:t>
            </a:r>
            <a:b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</a:b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(high-quality</a:t>
            </a:r>
            <a:r>
              <a:rPr kumimoji="0" lang="pl-PL" sz="36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 solutions)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sym typeface="Helvetica Neue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FE8A8-458F-40B1-9D47-E183668E52EE}"/>
              </a:ext>
            </a:extLst>
          </p:cNvPr>
          <p:cNvSpPr/>
          <p:nvPr/>
        </p:nvSpPr>
        <p:spPr>
          <a:xfrm>
            <a:off x="4102465" y="5862548"/>
            <a:ext cx="6577870" cy="1843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216000" rIns="50800" bIns="360000" numCol="1" spcCol="38100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sym typeface="Helvetica Neue Light"/>
              </a:rPr>
              <a:t>solid understanding (provable guarantees)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27823B-A381-4A99-92CF-D2D9F88EEC0D}"/>
              </a:ext>
            </a:extLst>
          </p:cNvPr>
          <p:cNvSpPr/>
          <p:nvPr/>
        </p:nvSpPr>
        <p:spPr>
          <a:xfrm>
            <a:off x="1607315" y="2680483"/>
            <a:ext cx="9993370" cy="3461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Approximation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13400-FF0F-4BA3-B948-BCF81F50F91C}"/>
              </a:ext>
            </a:extLst>
          </p:cNvPr>
          <p:cNvSpPr txBox="1"/>
          <p:nvPr/>
        </p:nvSpPr>
        <p:spPr>
          <a:xfrm>
            <a:off x="363480" y="1225840"/>
            <a:ext cx="405612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polynomial-time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122193-3CAC-41D4-AF38-4648EE05331D}"/>
                  </a:ext>
                </a:extLst>
              </p:cNvPr>
              <p:cNvSpPr txBox="1"/>
              <p:nvPr/>
            </p:nvSpPr>
            <p:spPr>
              <a:xfrm>
                <a:off x="4749800" y="366232"/>
                <a:ext cx="7904220" cy="5950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cost</m:t>
                      </m:r>
                      <m:d>
                        <m:dPr>
                          <m:ctrlPr>
                            <a:rPr kumimoji="0" lang="pl-PL" sz="3200" i="1" u="none" strike="noStrike" cap="none" spc="0" normalizeH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pl-PL" sz="3200" b="0" i="0" u="none" strike="noStrike" cap="none" spc="0" normalizeH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found</m:t>
                          </m:r>
                          <m:r>
                            <a:rPr kumimoji="0" lang="pl-PL" sz="3200" b="0" i="0" u="none" strike="noStrike" cap="none" spc="0" normalizeH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pl-PL" sz="32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solution</m:t>
                          </m:r>
                        </m:e>
                      </m:d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≤</m:t>
                      </m:r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𝜌</m:t>
                      </m:r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∙</m:t>
                      </m:r>
                      <m:r>
                        <m:rPr>
                          <m:sty m:val="p"/>
                        </m:rP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cost</m:t>
                      </m:r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opt</m:t>
                      </m:r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solution</m:t>
                      </m:r>
                      <m:r>
                        <a:rPr kumimoji="0" lang="pl-PL" sz="3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 Light"/>
                        </a:rPr>
                        <m:t>)</m:t>
                      </m:r>
                    </m:oMath>
                  </m:oMathPara>
                </a14:m>
                <a:endParaRPr kumimoji="0" lang="pl-PL" sz="320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122193-3CAC-41D4-AF38-4648EE05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800" y="366232"/>
                <a:ext cx="7904220" cy="595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ABCADE-6FFE-46BD-8DDF-96B6C8DF5BF0}"/>
              </a:ext>
            </a:extLst>
          </p:cNvPr>
          <p:cNvSpPr txBox="1"/>
          <p:nvPr/>
        </p:nvSpPr>
        <p:spPr>
          <a:xfrm>
            <a:off x="4102465" y="7861166"/>
            <a:ext cx="657787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for every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1C86CB-EFB3-4C67-9CBD-102A7FE3B07C}"/>
                  </a:ext>
                </a:extLst>
              </p:cNvPr>
              <p:cNvSpPr/>
              <p:nvPr/>
            </p:nvSpPr>
            <p:spPr>
              <a:xfrm>
                <a:off x="1607315" y="2680483"/>
                <a:ext cx="9993370" cy="346146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pl-PL" sz="6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sz="6000" b="1" dirty="0">
                    <a:solidFill>
                      <a:schemeClr val="tx1"/>
                    </a:solidFill>
                  </a:rPr>
                  <a:t>-a</a:t>
                </a:r>
                <a:r>
                  <a:rPr kumimoji="0" lang="pl-PL" sz="60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 Light"/>
                  </a:rPr>
                  <a:t>pproximation algorithm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1C86CB-EFB3-4C67-9CBD-102A7FE3B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15" y="2680483"/>
                <a:ext cx="9993370" cy="346146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B787FFB-894B-4D52-84A5-89CC657EF2D7}"/>
              </a:ext>
            </a:extLst>
          </p:cNvPr>
          <p:cNvCxnSpPr>
            <a:cxnSpLocks/>
          </p:cNvCxnSpPr>
          <p:nvPr/>
        </p:nvCxnSpPr>
        <p:spPr>
          <a:xfrm flipV="1">
            <a:off x="2921003" y="4533901"/>
            <a:ext cx="1181461" cy="520699"/>
          </a:xfrm>
          <a:prstGeom prst="curvedConnector3">
            <a:avLst>
              <a:gd name="adj1" fmla="val 99985"/>
            </a:avLst>
          </a:prstGeom>
          <a:noFill/>
          <a:ln w="635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E77504-ABA1-4D80-B529-15C224688EBB}"/>
              </a:ext>
            </a:extLst>
          </p:cNvPr>
          <p:cNvSpPr txBox="1"/>
          <p:nvPr/>
        </p:nvSpPr>
        <p:spPr>
          <a:xfrm>
            <a:off x="2044703" y="4617318"/>
            <a:ext cx="8763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apx ratio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B04E9-0F25-43EF-B0BB-CB5DEEBBDFF4}"/>
              </a:ext>
            </a:extLst>
          </p:cNvPr>
          <p:cNvSpPr txBox="1"/>
          <p:nvPr/>
        </p:nvSpPr>
        <p:spPr>
          <a:xfrm>
            <a:off x="6076150" y="366232"/>
            <a:ext cx="6577870" cy="5950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u="none" strike="dbl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 Light"/>
              </a:rPr>
              <a:t>finds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402373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2" grpId="0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50" y="6837488"/>
            <a:ext cx="4059044" cy="2706028"/>
          </a:xfrm>
          <a:prstGeom prst="rect">
            <a:avLst/>
          </a:prstGeom>
        </p:spPr>
      </p:pic>
      <p:sp>
        <p:nvSpPr>
          <p:cNvPr id="148" name="Two basic ver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basic versions</a:t>
            </a:r>
          </a:p>
        </p:txBody>
      </p:sp>
      <p:sp>
        <p:nvSpPr>
          <p:cNvPr id="149" name="Symmetric: distance from u to v equals distance from v to u"/>
          <p:cNvSpPr txBox="1"/>
          <p:nvPr/>
        </p:nvSpPr>
        <p:spPr>
          <a:xfrm>
            <a:off x="5105400" y="4515255"/>
            <a:ext cx="78994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lang="en-US" sz="2200" dirty="0"/>
              <a:t>2-approximation is trivial</a:t>
            </a:r>
          </a:p>
        </p:txBody>
      </p:sp>
      <p:sp>
        <p:nvSpPr>
          <p:cNvPr id="150" name="u"/>
          <p:cNvSpPr/>
          <p:nvPr/>
        </p:nvSpPr>
        <p:spPr>
          <a:xfrm>
            <a:off x="1776114" y="4528639"/>
            <a:ext cx="483941" cy="48101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</a:t>
            </a:r>
          </a:p>
        </p:txBody>
      </p:sp>
      <p:sp>
        <p:nvSpPr>
          <p:cNvPr id="151" name="v"/>
          <p:cNvSpPr/>
          <p:nvPr/>
        </p:nvSpPr>
        <p:spPr>
          <a:xfrm>
            <a:off x="3833514" y="4528639"/>
            <a:ext cx="483941" cy="481014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v</a:t>
            </a:r>
          </a:p>
        </p:txBody>
      </p:sp>
      <p:cxnSp>
        <p:nvCxnSpPr>
          <p:cNvPr id="152" name="Connection Line"/>
          <p:cNvCxnSpPr>
            <a:stCxn id="150" idx="5"/>
            <a:endCxn id="151" idx="3"/>
          </p:cNvCxnSpPr>
          <p:nvPr/>
        </p:nvCxnSpPr>
        <p:spPr>
          <a:xfrm rot="16200000" flipH="1">
            <a:off x="3046784" y="4081608"/>
            <a:ext cx="12700" cy="1715203"/>
          </a:xfrm>
          <a:prstGeom prst="curvedConnector3">
            <a:avLst>
              <a:gd name="adj1" fmla="val 1774024"/>
            </a:avLst>
          </a:prstGeom>
          <a:ln w="25400">
            <a:solidFill>
              <a:srgbClr val="00B0F0"/>
            </a:solidFill>
            <a:miter lim="400000"/>
            <a:tailEnd type="triangle" w="lg" len="lg"/>
          </a:ln>
        </p:spPr>
      </p:cxnSp>
      <p:cxnSp>
        <p:nvCxnSpPr>
          <p:cNvPr id="153" name="Connection Line"/>
          <p:cNvCxnSpPr>
            <a:stCxn id="150" idx="7"/>
            <a:endCxn id="151" idx="1"/>
          </p:cNvCxnSpPr>
          <p:nvPr/>
        </p:nvCxnSpPr>
        <p:spPr>
          <a:xfrm rot="5400000" flipH="1" flipV="1">
            <a:off x="3046784" y="3741481"/>
            <a:ext cx="12700" cy="1715203"/>
          </a:xfrm>
          <a:prstGeom prst="curvedConnector3">
            <a:avLst>
              <a:gd name="adj1" fmla="val 1890118"/>
            </a:avLst>
          </a:prstGeom>
          <a:ln w="25400">
            <a:solidFill>
              <a:srgbClr val="00B0F0"/>
            </a:solidFill>
            <a:miter lim="400000"/>
            <a:headEnd type="triangle" w="lg" len="lg"/>
            <a:tailEnd w="lg" len="lg"/>
          </a:ln>
        </p:spPr>
      </p:cxnSp>
      <p:sp>
        <p:nvSpPr>
          <p:cNvPr id="154" name="3"/>
          <p:cNvSpPr txBox="1"/>
          <p:nvPr/>
        </p:nvSpPr>
        <p:spPr>
          <a:xfrm>
            <a:off x="3972650" y="7939151"/>
            <a:ext cx="783866" cy="502702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100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5" name="3"/>
          <p:cNvSpPr txBox="1"/>
          <p:nvPr/>
        </p:nvSpPr>
        <p:spPr>
          <a:xfrm>
            <a:off x="2897838" y="4853638"/>
            <a:ext cx="297893" cy="4987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solidFill>
                  <a:srgbClr val="00B0F0"/>
                </a:solidFill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8650" y="6172143"/>
            <a:ext cx="10533333" cy="3248009"/>
            <a:chOff x="628650" y="6172143"/>
            <a:chExt cx="10533333" cy="3248009"/>
          </a:xfrm>
        </p:grpSpPr>
        <p:sp>
          <p:nvSpPr>
            <p:cNvPr id="156" name="Asymmetric: more general and no such assumption is made"/>
            <p:cNvSpPr txBox="1"/>
            <p:nvPr/>
          </p:nvSpPr>
          <p:spPr>
            <a:xfrm>
              <a:off x="628650" y="6172143"/>
              <a:ext cx="10533333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spcBef>
                  <a:spcPts val="4200"/>
                </a:spcBef>
                <a:defRPr sz="3200">
                  <a:solidFill>
                    <a:srgbClr val="424242"/>
                  </a:solidFill>
                </a:defRPr>
              </a:pPr>
              <a:r>
                <a:rPr b="1" dirty="0">
                  <a:solidFill>
                    <a:schemeClr val="accent1">
                      <a:satOff val="20231"/>
                      <a:lumOff val="-16526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Asymmetric:</a:t>
              </a:r>
              <a:r>
                <a:rPr dirty="0"/>
                <a:t> more general</a:t>
              </a:r>
              <a:r>
                <a:rPr lang="en-US" dirty="0"/>
                <a:t>, </a:t>
              </a:r>
              <a:r>
                <a:rPr dirty="0"/>
                <a:t>no such assumption is made</a:t>
              </a:r>
            </a:p>
          </p:txBody>
        </p:sp>
        <p:sp>
          <p:nvSpPr>
            <p:cNvPr id="157" name="u"/>
            <p:cNvSpPr/>
            <p:nvPr/>
          </p:nvSpPr>
          <p:spPr>
            <a:xfrm>
              <a:off x="6859774" y="8939138"/>
              <a:ext cx="483941" cy="481014"/>
            </a:xfrm>
            <a:prstGeom prst="ellipse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u</a:t>
              </a:r>
            </a:p>
          </p:txBody>
        </p:sp>
        <p:sp>
          <p:nvSpPr>
            <p:cNvPr id="158" name="v"/>
            <p:cNvSpPr/>
            <p:nvPr/>
          </p:nvSpPr>
          <p:spPr>
            <a:xfrm>
              <a:off x="6144769" y="6794673"/>
              <a:ext cx="483941" cy="481014"/>
            </a:xfrm>
            <a:prstGeom prst="ellipse">
              <a:avLst/>
            </a:prstGeom>
            <a:solidFill>
              <a:srgbClr val="00B0F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/>
                <a:t>v</a:t>
              </a:r>
            </a:p>
          </p:txBody>
        </p:sp>
        <p:cxnSp>
          <p:nvCxnSpPr>
            <p:cNvPr id="160" name="Connection Line"/>
            <p:cNvCxnSpPr>
              <a:endCxn id="158" idx="6"/>
            </p:cNvCxnSpPr>
            <p:nvPr/>
          </p:nvCxnSpPr>
          <p:spPr>
            <a:xfrm rot="16200000" flipV="1">
              <a:off x="5948949" y="7714941"/>
              <a:ext cx="1997310" cy="637787"/>
            </a:xfrm>
            <a:prstGeom prst="bentConnector2">
              <a:avLst/>
            </a:prstGeom>
            <a:ln w="31750">
              <a:solidFill>
                <a:srgbClr val="00B050"/>
              </a:solidFill>
              <a:miter lim="400000"/>
              <a:headEnd type="triangle" w="lg" len="lg"/>
              <a:tailEnd w="med" len="lg"/>
            </a:ln>
          </p:spPr>
        </p:cxnSp>
      </p:grpSp>
      <p:sp>
        <p:nvSpPr>
          <p:cNvPr id="195" name="Freeform 194"/>
          <p:cNvSpPr/>
          <p:nvPr/>
        </p:nvSpPr>
        <p:spPr>
          <a:xfrm>
            <a:off x="4182946" y="7080360"/>
            <a:ext cx="2820020" cy="2297816"/>
          </a:xfrm>
          <a:custGeom>
            <a:avLst/>
            <a:gdLst>
              <a:gd name="connsiteX0" fmla="*/ 2820020 w 2820020"/>
              <a:gd name="connsiteY0" fmla="*/ 2297816 h 2297816"/>
              <a:gd name="connsiteX1" fmla="*/ 9913 w 2820020"/>
              <a:gd name="connsiteY1" fmla="*/ 2041338 h 2297816"/>
              <a:gd name="connsiteX2" fmla="*/ 1827561 w 2820020"/>
              <a:gd name="connsiteY2" fmla="*/ 1940977 h 2297816"/>
              <a:gd name="connsiteX3" fmla="*/ 154878 w 2820020"/>
              <a:gd name="connsiteY3" fmla="*/ 1684499 h 2297816"/>
              <a:gd name="connsiteX4" fmla="*/ 1582234 w 2820020"/>
              <a:gd name="connsiteY4" fmla="*/ 1561835 h 2297816"/>
              <a:gd name="connsiteX5" fmla="*/ 288693 w 2820020"/>
              <a:gd name="connsiteY5" fmla="*/ 1305357 h 2297816"/>
              <a:gd name="connsiteX6" fmla="*/ 1615688 w 2820020"/>
              <a:gd name="connsiteY6" fmla="*/ 1294206 h 2297816"/>
              <a:gd name="connsiteX7" fmla="*/ 422508 w 2820020"/>
              <a:gd name="connsiteY7" fmla="*/ 970820 h 2297816"/>
              <a:gd name="connsiteX8" fmla="*/ 1649142 w 2820020"/>
              <a:gd name="connsiteY8" fmla="*/ 948518 h 2297816"/>
              <a:gd name="connsiteX9" fmla="*/ 355600 w 2820020"/>
              <a:gd name="connsiteY9" fmla="*/ 725494 h 2297816"/>
              <a:gd name="connsiteX10" fmla="*/ 1637991 w 2820020"/>
              <a:gd name="connsiteY10" fmla="*/ 602830 h 2297816"/>
              <a:gd name="connsiteX11" fmla="*/ 299844 w 2820020"/>
              <a:gd name="connsiteY11" fmla="*/ 446713 h 2297816"/>
              <a:gd name="connsiteX12" fmla="*/ 1983678 w 2820020"/>
              <a:gd name="connsiteY12" fmla="*/ 11816 h 2297816"/>
              <a:gd name="connsiteX13" fmla="*/ 1983678 w 2820020"/>
              <a:gd name="connsiteY13" fmla="*/ 11816 h 2297816"/>
              <a:gd name="connsiteX14" fmla="*/ 2005981 w 2820020"/>
              <a:gd name="connsiteY14" fmla="*/ 664 h 2297816"/>
              <a:gd name="connsiteX15" fmla="*/ 1950225 w 2820020"/>
              <a:gd name="connsiteY15" fmla="*/ 34118 h 22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0020" h="2297816">
                <a:moveTo>
                  <a:pt x="2820020" y="2297816"/>
                </a:moveTo>
                <a:cubicBezTo>
                  <a:pt x="1497671" y="2199313"/>
                  <a:pt x="175323" y="2100811"/>
                  <a:pt x="9913" y="2041338"/>
                </a:cubicBezTo>
                <a:cubicBezTo>
                  <a:pt x="-155497" y="1981865"/>
                  <a:pt x="1803400" y="2000450"/>
                  <a:pt x="1827561" y="1940977"/>
                </a:cubicBezTo>
                <a:cubicBezTo>
                  <a:pt x="1851722" y="1881504"/>
                  <a:pt x="195766" y="1747689"/>
                  <a:pt x="154878" y="1684499"/>
                </a:cubicBezTo>
                <a:cubicBezTo>
                  <a:pt x="113990" y="1621309"/>
                  <a:pt x="1559931" y="1625025"/>
                  <a:pt x="1582234" y="1561835"/>
                </a:cubicBezTo>
                <a:cubicBezTo>
                  <a:pt x="1604536" y="1498645"/>
                  <a:pt x="283117" y="1349962"/>
                  <a:pt x="288693" y="1305357"/>
                </a:cubicBezTo>
                <a:cubicBezTo>
                  <a:pt x="294269" y="1260752"/>
                  <a:pt x="1593386" y="1349962"/>
                  <a:pt x="1615688" y="1294206"/>
                </a:cubicBezTo>
                <a:cubicBezTo>
                  <a:pt x="1637990" y="1238450"/>
                  <a:pt x="416932" y="1028435"/>
                  <a:pt x="422508" y="970820"/>
                </a:cubicBezTo>
                <a:cubicBezTo>
                  <a:pt x="428084" y="913205"/>
                  <a:pt x="1660293" y="989406"/>
                  <a:pt x="1649142" y="948518"/>
                </a:cubicBezTo>
                <a:cubicBezTo>
                  <a:pt x="1637991" y="907630"/>
                  <a:pt x="357459" y="783109"/>
                  <a:pt x="355600" y="725494"/>
                </a:cubicBezTo>
                <a:cubicBezTo>
                  <a:pt x="353741" y="667879"/>
                  <a:pt x="1647284" y="649293"/>
                  <a:pt x="1637991" y="602830"/>
                </a:cubicBezTo>
                <a:cubicBezTo>
                  <a:pt x="1628698" y="556367"/>
                  <a:pt x="242230" y="545215"/>
                  <a:pt x="299844" y="446713"/>
                </a:cubicBezTo>
                <a:cubicBezTo>
                  <a:pt x="357458" y="348211"/>
                  <a:pt x="1983678" y="11816"/>
                  <a:pt x="1983678" y="11816"/>
                </a:cubicBezTo>
                <a:lnTo>
                  <a:pt x="1983678" y="11816"/>
                </a:lnTo>
                <a:cubicBezTo>
                  <a:pt x="1987395" y="9957"/>
                  <a:pt x="2011556" y="-3053"/>
                  <a:pt x="2005981" y="664"/>
                </a:cubicBezTo>
                <a:cubicBezTo>
                  <a:pt x="2000406" y="4381"/>
                  <a:pt x="1975315" y="19249"/>
                  <a:pt x="1950225" y="34118"/>
                </a:cubicBezTo>
              </a:path>
            </a:pathLst>
          </a:custGeom>
          <a:noFill/>
          <a:ln w="31750" cap="flat">
            <a:solidFill>
              <a:srgbClr val="FF0000"/>
            </a:solidFill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4" name="3"/>
          <p:cNvSpPr txBox="1"/>
          <p:nvPr/>
        </p:nvSpPr>
        <p:spPr>
          <a:xfrm>
            <a:off x="2897837" y="4101078"/>
            <a:ext cx="297893" cy="4987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5" name="3"/>
          <p:cNvSpPr txBox="1"/>
          <p:nvPr/>
        </p:nvSpPr>
        <p:spPr>
          <a:xfrm>
            <a:off x="7337960" y="7808577"/>
            <a:ext cx="297893" cy="498756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>
                <a:solidFill>
                  <a:srgbClr val="005C2A"/>
                </a:solidFill>
              </a:rPr>
              <a:t>2</a:t>
            </a:r>
            <a:endParaRPr dirty="0">
              <a:solidFill>
                <a:srgbClr val="005C2A"/>
              </a:solidFill>
            </a:endParaRPr>
          </a:p>
        </p:txBody>
      </p:sp>
      <p:sp>
        <p:nvSpPr>
          <p:cNvPr id="106" name="Rounded Rectangle"/>
          <p:cNvSpPr/>
          <p:nvPr/>
        </p:nvSpPr>
        <p:spPr>
          <a:xfrm>
            <a:off x="334069" y="5825190"/>
            <a:ext cx="11860214" cy="3831766"/>
          </a:xfrm>
          <a:prstGeom prst="roundRect">
            <a:avLst>
              <a:gd name="adj" fmla="val 22179"/>
            </a:avLst>
          </a:prstGeom>
          <a:ln w="25400">
            <a:solidFill>
              <a:schemeClr val="accent6">
                <a:hueOff val="-10521704"/>
                <a:satOff val="-11099"/>
                <a:lumOff val="-71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" name="Symmetric: distance from u to v equals distance from v to u"/>
          <p:cNvSpPr txBox="1"/>
          <p:nvPr/>
        </p:nvSpPr>
        <p:spPr>
          <a:xfrm>
            <a:off x="781050" y="3080683"/>
            <a:ext cx="76094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200">
                <a:solidFill>
                  <a:srgbClr val="424242"/>
                </a:solidFill>
              </a:defRPr>
            </a:pPr>
            <a:r>
              <a:rPr b="1" dirty="0">
                <a:solidFill>
                  <a:schemeClr val="accent1">
                    <a:satOff val="20231"/>
                    <a:lumOff val="-16526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Symmetric:</a:t>
            </a:r>
            <a:r>
              <a:rPr dirty="0"/>
              <a:t> </a:t>
            </a:r>
            <a:r>
              <a:rPr lang="en-US" dirty="0"/>
              <a:t>distance(</a:t>
            </a:r>
            <a:r>
              <a:rPr lang="en-US" dirty="0" err="1"/>
              <a:t>u,v</a:t>
            </a:r>
            <a:r>
              <a:rPr lang="en-US" dirty="0"/>
              <a:t>) = distance(</a:t>
            </a:r>
            <a:r>
              <a:rPr lang="en-US" dirty="0" err="1"/>
              <a:t>v,u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776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4" grpId="0" animBg="1"/>
      <p:bldP spid="155" grpId="0" animBg="1"/>
      <p:bldP spid="195" grpId="0" animBg="1"/>
      <p:bldP spid="104" grpId="0" animBg="1"/>
      <p:bldP spid="105" grpId="0" animBg="1"/>
      <p:bldP spid="106" grpId="0" animBg="1"/>
      <p:bldP spid="109" grpId="0" animBg="1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41480</TotalTime>
  <Words>1831</Words>
  <Application>Microsoft Office PowerPoint</Application>
  <PresentationFormat>Custom</PresentationFormat>
  <Paragraphs>451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Helvetica</vt:lpstr>
      <vt:lpstr>Helvetica Neue</vt:lpstr>
      <vt:lpstr>Helvetica Neue Light</vt:lpstr>
      <vt:lpstr>Helvetica Neue Medium</vt:lpstr>
      <vt:lpstr>Rockwell</vt:lpstr>
      <vt:lpstr>ModernPortfolio</vt:lpstr>
      <vt:lpstr>New Graph Algorithms via Polyhedral Techniques</vt:lpstr>
      <vt:lpstr>The two results for today</vt:lpstr>
      <vt:lpstr>PowerPoint Presentation</vt:lpstr>
      <vt:lpstr>PowerPoint Presentation</vt:lpstr>
      <vt:lpstr>TSP: Traveling Salesman Problem</vt:lpstr>
      <vt:lpstr>TSP: Traveling Salesman Problem</vt:lpstr>
      <vt:lpstr>PowerPoint Presentation</vt:lpstr>
      <vt:lpstr>PowerPoint Presentation</vt:lpstr>
      <vt:lpstr>Two basic versions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strategy</vt:lpstr>
      <vt:lpstr>Recursive strategy</vt:lpstr>
      <vt:lpstr>Recursive strategy</vt:lpstr>
      <vt:lpstr>Recursive strategy</vt:lpstr>
      <vt:lpstr>Recursive strategy</vt:lpstr>
      <vt:lpstr>Summary</vt:lpstr>
      <vt:lpstr>PowerPoint Presentation</vt:lpstr>
      <vt:lpstr>PowerPoint Presentation</vt:lpstr>
      <vt:lpstr>Perfect matching problem</vt:lpstr>
      <vt:lpstr>PowerPoint Presentation</vt:lpstr>
      <vt:lpstr>PowerPoint Presentation</vt:lpstr>
      <vt:lpstr>PowerPoint Presentation</vt:lpstr>
      <vt:lpstr>Algorithm of Mulmuley, Vazirani, Vazirani [1987]</vt:lpstr>
      <vt:lpstr>Algorithm of Mulmuley, Vazirani, Vazirani [1987]</vt:lpstr>
      <vt:lpstr>Polyhedral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Constant-Factor Approximation Algorithm for the Asymmetric Traveling Salesman Problem</dc:title>
  <dc:creator>3500</dc:creator>
  <cp:lastModifiedBy>3500</cp:lastModifiedBy>
  <cp:revision>626</cp:revision>
  <dcterms:modified xsi:type="dcterms:W3CDTF">2020-09-14T14:03:05Z</dcterms:modified>
</cp:coreProperties>
</file>